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77" r:id="rId2"/>
    <p:sldId id="257" r:id="rId3"/>
    <p:sldId id="381" r:id="rId4"/>
    <p:sldId id="382" r:id="rId5"/>
    <p:sldId id="258" r:id="rId6"/>
    <p:sldId id="259" r:id="rId7"/>
    <p:sldId id="379" r:id="rId8"/>
    <p:sldId id="268" r:id="rId9"/>
    <p:sldId id="265" r:id="rId10"/>
    <p:sldId id="270" r:id="rId11"/>
    <p:sldId id="271" r:id="rId12"/>
    <p:sldId id="276" r:id="rId13"/>
    <p:sldId id="277" r:id="rId14"/>
    <p:sldId id="383" r:id="rId15"/>
    <p:sldId id="384" r:id="rId16"/>
    <p:sldId id="278" r:id="rId17"/>
    <p:sldId id="279" r:id="rId18"/>
    <p:sldId id="295" r:id="rId19"/>
    <p:sldId id="282" r:id="rId20"/>
    <p:sldId id="297" r:id="rId21"/>
    <p:sldId id="301" r:id="rId22"/>
    <p:sldId id="298" r:id="rId23"/>
    <p:sldId id="283" r:id="rId24"/>
    <p:sldId id="303" r:id="rId25"/>
    <p:sldId id="323" r:id="rId26"/>
    <p:sldId id="324" r:id="rId27"/>
    <p:sldId id="325" r:id="rId28"/>
    <p:sldId id="309" r:id="rId29"/>
    <p:sldId id="310" r:id="rId30"/>
    <p:sldId id="306" r:id="rId31"/>
    <p:sldId id="286" r:id="rId32"/>
    <p:sldId id="285" r:id="rId33"/>
    <p:sldId id="317" r:id="rId34"/>
    <p:sldId id="287" r:id="rId35"/>
    <p:sldId id="385" r:id="rId36"/>
    <p:sldId id="308" r:id="rId37"/>
    <p:sldId id="313" r:id="rId38"/>
    <p:sldId id="314" r:id="rId39"/>
    <p:sldId id="316" r:id="rId40"/>
    <p:sldId id="318" r:id="rId41"/>
    <p:sldId id="311" r:id="rId42"/>
    <p:sldId id="386" r:id="rId43"/>
    <p:sldId id="326" r:id="rId44"/>
    <p:sldId id="267" r:id="rId45"/>
    <p:sldId id="388" r:id="rId46"/>
    <p:sldId id="38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381"/>
          </p14:sldIdLst>
        </p14:section>
        <p14:section name="I.1. Graph structure and definitions" id="{DFC02C10-EECE-4377-9A08-41661A4A644C}">
          <p14:sldIdLst>
            <p14:sldId id="382"/>
            <p14:sldId id="258"/>
            <p14:sldId id="259"/>
            <p14:sldId id="379"/>
            <p14:sldId id="268"/>
            <p14:sldId id="265"/>
            <p14:sldId id="270"/>
            <p14:sldId id="271"/>
          </p14:sldIdLst>
        </p14:section>
        <p14:section name="I.2. Graph matrices: adjacency" id="{BB430AE1-B2C3-44E5-B727-F635FEB88BF0}">
          <p14:sldIdLst>
            <p14:sldId id="276"/>
            <p14:sldId id="277"/>
            <p14:sldId id="383"/>
            <p14:sldId id="384"/>
            <p14:sldId id="278"/>
          </p14:sldIdLst>
        </p14:section>
        <p14:section name="I.3. Graph matrices: degree" id="{1B1541F2-6EE5-4CC8-9EFE-9578AE5FDA0C}">
          <p14:sldIdLst>
            <p14:sldId id="279"/>
            <p14:sldId id="295"/>
            <p14:sldId id="282"/>
            <p14:sldId id="297"/>
            <p14:sldId id="301"/>
            <p14:sldId id="298"/>
          </p14:sldIdLst>
        </p14:section>
        <p14:section name="I.4. Laplacian matrices" id="{4056AE36-F037-458F-95AA-5FB6DD4F143D}">
          <p14:sldIdLst>
            <p14:sldId id="283"/>
            <p14:sldId id="303"/>
            <p14:sldId id="323"/>
            <p14:sldId id="324"/>
            <p14:sldId id="325"/>
          </p14:sldIdLst>
        </p14:section>
        <p14:section name="I.5. Edges features and distances" id="{5590877A-BE3D-452C-9E3A-4D45C2381017}">
          <p14:sldIdLst>
            <p14:sldId id="309"/>
            <p14:sldId id="310"/>
            <p14:sldId id="306"/>
            <p14:sldId id="286"/>
            <p14:sldId id="285"/>
          </p14:sldIdLst>
        </p14:section>
        <p14:section name="I.6 A few practical illustrative examples" id="{095ED593-3273-4A77-B3C4-D737E96EC3A4}">
          <p14:sldIdLst>
            <p14:sldId id="317"/>
            <p14:sldId id="287"/>
            <p14:sldId id="385"/>
            <p14:sldId id="308"/>
            <p14:sldId id="313"/>
            <p14:sldId id="314"/>
            <p14:sldId id="316"/>
            <p14:sldId id="318"/>
            <p14:sldId id="311"/>
            <p14:sldId id="386"/>
          </p14:sldIdLst>
        </p14:section>
        <p14:section name="Conclusion" id="{F32771D1-00C9-468B-921F-57B3DD4A3A9C}">
          <p14:sldIdLst>
            <p14:sldId id="326"/>
          </p14:sldIdLst>
        </p14:section>
        <p14:section name="References and watchlist" id="{217B8593-1CA5-408D-B198-A5E6ACAB5948}">
          <p14:sldIdLst>
            <p14:sldId id="267"/>
            <p14:sldId id="388"/>
          </p14:sldIdLst>
        </p14:section>
        <p14:section name="Practice" id="{9E54F48B-1555-4FA4-A641-E3A3A687247F}">
          <p14:sldIdLst>
            <p14:sldId id="3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66CC3522-B8F9-4A4F-A9AC-0770DDE61438}"/>
    <pc:docChg chg="custSel mod modSld modMainMaster">
      <pc:chgData name="Matthieu De Mari" userId="dfb708c9-d8dc-439f-9a3b-c772bf4a311c" providerId="ADAL" clId="{66CC3522-B8F9-4A4F-A9AC-0770DDE61438}" dt="2022-10-19T06:35:10.109" v="100" actId="20577"/>
      <pc:docMkLst>
        <pc:docMk/>
      </pc:docMkLst>
      <pc:sldChg chg="addSp delSp modSp mod">
        <pc:chgData name="Matthieu De Mari" userId="dfb708c9-d8dc-439f-9a3b-c772bf4a311c" providerId="ADAL" clId="{66CC3522-B8F9-4A4F-A9AC-0770DDE61438}" dt="2022-10-19T06:20:25.145" v="73" actId="113"/>
        <pc:sldMkLst>
          <pc:docMk/>
          <pc:sldMk cId="2540454605" sldId="309"/>
        </pc:sldMkLst>
      </pc:sldChg>
      <pc:sldChg chg="modSp mod">
        <pc:chgData name="Matthieu De Mari" userId="dfb708c9-d8dc-439f-9a3b-c772bf4a311c" providerId="ADAL" clId="{66CC3522-B8F9-4A4F-A9AC-0770DDE61438}" dt="2022-10-19T06:22:30.602" v="91" actId="113"/>
        <pc:sldMkLst>
          <pc:docMk/>
          <pc:sldMk cId="1502045037" sldId="310"/>
        </pc:sldMkLst>
      </pc:sldChg>
      <pc:sldChg chg="modSp mod">
        <pc:chgData name="Matthieu De Mari" userId="dfb708c9-d8dc-439f-9a3b-c772bf4a311c" providerId="ADAL" clId="{66CC3522-B8F9-4A4F-A9AC-0770DDE61438}" dt="2022-10-19T06:35:10.109" v="100" actId="20577"/>
        <pc:sldMkLst>
          <pc:docMk/>
          <pc:sldMk cId="1040156172" sldId="377"/>
        </pc:sldMkLst>
      </pc:sldChg>
      <pc:sldMasterChg chg="addSp mod">
        <pc:chgData name="Matthieu De Mari" userId="dfb708c9-d8dc-439f-9a3b-c772bf4a311c" providerId="ADAL" clId="{66CC3522-B8F9-4A4F-A9AC-0770DDE61438}" dt="2022-10-19T06:17:29.391" v="0" actId="33475"/>
        <pc:sldMasterMkLst>
          <pc:docMk/>
          <pc:sldMasterMk cId="2168708284" sldId="2147483648"/>
        </pc:sldMasterMkLst>
      </pc:sldMasterChg>
    </pc:docChg>
  </pc:docChgLst>
  <pc:docChgLst>
    <pc:chgData name="Matthieu De Mari" userId="dfb708c9-d8dc-439f-9a3b-c772bf4a311c" providerId="ADAL" clId="{339CB718-6ABF-4CE6-A159-2237AC3E522A}"/>
    <pc:docChg chg="delSld modSld modSection">
      <pc:chgData name="Matthieu De Mari" userId="dfb708c9-d8dc-439f-9a3b-c772bf4a311c" providerId="ADAL" clId="{339CB718-6ABF-4CE6-A159-2237AC3E522A}" dt="2025-01-07T16:09:16.135" v="213" actId="20577"/>
      <pc:docMkLst>
        <pc:docMk/>
      </pc:docMkLst>
      <pc:sldChg chg="modSp mod">
        <pc:chgData name="Matthieu De Mari" userId="dfb708c9-d8dc-439f-9a3b-c772bf4a311c" providerId="ADAL" clId="{339CB718-6ABF-4CE6-A159-2237AC3E522A}" dt="2025-01-07T16:08:47.900" v="195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339CB718-6ABF-4CE6-A159-2237AC3E522A}" dt="2025-01-07T16:08:21.922" v="83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339CB718-6ABF-4CE6-A159-2237AC3E522A}" dt="2025-01-07T16:08:47.900" v="195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339CB718-6ABF-4CE6-A159-2237AC3E522A}" dt="2025-01-07T16:09:04.448" v="196" actId="47"/>
        <pc:sldMkLst>
          <pc:docMk/>
          <pc:sldMk cId="2953087438" sldId="321"/>
        </pc:sldMkLst>
      </pc:sldChg>
      <pc:sldChg chg="modSp mod">
        <pc:chgData name="Matthieu De Mari" userId="dfb708c9-d8dc-439f-9a3b-c772bf4a311c" providerId="ADAL" clId="{339CB718-6ABF-4CE6-A159-2237AC3E522A}" dt="2025-01-07T16:07:45.255" v="28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339CB718-6ABF-4CE6-A159-2237AC3E522A}" dt="2025-01-07T16:07:45.255" v="28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339CB718-6ABF-4CE6-A159-2237AC3E522A}" dt="2025-01-07T16:09:16.135" v="213" actId="20577"/>
        <pc:sldMkLst>
          <pc:docMk/>
          <pc:sldMk cId="457211159" sldId="387"/>
        </pc:sldMkLst>
        <pc:spChg chg="mod">
          <ac:chgData name="Matthieu De Mari" userId="dfb708c9-d8dc-439f-9a3b-c772bf4a311c" providerId="ADAL" clId="{339CB718-6ABF-4CE6-A159-2237AC3E522A}" dt="2025-01-07T16:09:16.135" v="213" actId="20577"/>
          <ac:spMkLst>
            <pc:docMk/>
            <pc:sldMk cId="457211159" sldId="387"/>
            <ac:spMk id="5" creationId="{9B0ABFD6-6320-45F0-8D2A-C4960256E5CC}"/>
          </ac:spMkLst>
        </pc:spChg>
      </pc:sldChg>
    </pc:docChg>
  </pc:docChgLst>
  <pc:docChgLst>
    <pc:chgData name="Matthieu De Mari" userId="dfb708c9-d8dc-439f-9a3b-c772bf4a311c" providerId="ADAL" clId="{9807CDE1-DDD6-443C-9ED1-1052F465BBC4}"/>
    <pc:docChg chg="undo custSel addSld modSld modSection">
      <pc:chgData name="Matthieu De Mari" userId="dfb708c9-d8dc-439f-9a3b-c772bf4a311c" providerId="ADAL" clId="{9807CDE1-DDD6-443C-9ED1-1052F465BBC4}" dt="2023-08-29T05:36:30.892" v="135" actId="1076"/>
      <pc:docMkLst>
        <pc:docMk/>
      </pc:docMkLst>
      <pc:sldChg chg="modSp">
        <pc:chgData name="Matthieu De Mari" userId="dfb708c9-d8dc-439f-9a3b-c772bf4a311c" providerId="ADAL" clId="{9807CDE1-DDD6-443C-9ED1-1052F465BBC4}" dt="2023-08-29T05:29:15.071" v="11" actId="5793"/>
        <pc:sldMkLst>
          <pc:docMk/>
          <pc:sldMk cId="3739270414" sldId="258"/>
        </pc:sldMkLst>
      </pc:sldChg>
      <pc:sldChg chg="modSp mod">
        <pc:chgData name="Matthieu De Mari" userId="dfb708c9-d8dc-439f-9a3b-c772bf4a311c" providerId="ADAL" clId="{9807CDE1-DDD6-443C-9ED1-1052F465BBC4}" dt="2023-08-29T05:29:41.300" v="20" actId="207"/>
        <pc:sldMkLst>
          <pc:docMk/>
          <pc:sldMk cId="3115582948" sldId="259"/>
        </pc:sldMkLst>
      </pc:sldChg>
      <pc:sldChg chg="modSp mod">
        <pc:chgData name="Matthieu De Mari" userId="dfb708c9-d8dc-439f-9a3b-c772bf4a311c" providerId="ADAL" clId="{9807CDE1-DDD6-443C-9ED1-1052F465BBC4}" dt="2023-08-29T05:30:04.223" v="27" actId="5793"/>
        <pc:sldMkLst>
          <pc:docMk/>
          <pc:sldMk cId="2366002138" sldId="265"/>
        </pc:sldMkLst>
      </pc:sldChg>
      <pc:sldChg chg="modSp mod">
        <pc:chgData name="Matthieu De Mari" userId="dfb708c9-d8dc-439f-9a3b-c772bf4a311c" providerId="ADAL" clId="{9807CDE1-DDD6-443C-9ED1-1052F465BBC4}" dt="2023-08-29T05:35:59.494" v="125" actId="5793"/>
        <pc:sldMkLst>
          <pc:docMk/>
          <pc:sldMk cId="3880949074" sldId="267"/>
        </pc:sldMkLst>
      </pc:sldChg>
      <pc:sldChg chg="modSp mod">
        <pc:chgData name="Matthieu De Mari" userId="dfb708c9-d8dc-439f-9a3b-c772bf4a311c" providerId="ADAL" clId="{9807CDE1-DDD6-443C-9ED1-1052F465BBC4}" dt="2023-08-29T05:29:57.318" v="26" actId="207"/>
        <pc:sldMkLst>
          <pc:docMk/>
          <pc:sldMk cId="1944673108" sldId="268"/>
        </pc:sldMkLst>
      </pc:sldChg>
      <pc:sldChg chg="modSp">
        <pc:chgData name="Matthieu De Mari" userId="dfb708c9-d8dc-439f-9a3b-c772bf4a311c" providerId="ADAL" clId="{9807CDE1-DDD6-443C-9ED1-1052F465BBC4}" dt="2023-08-29T05:30:14.466" v="32" actId="207"/>
        <pc:sldMkLst>
          <pc:docMk/>
          <pc:sldMk cId="16380507" sldId="270"/>
        </pc:sldMkLst>
      </pc:sldChg>
      <pc:sldChg chg="modSp mod">
        <pc:chgData name="Matthieu De Mari" userId="dfb708c9-d8dc-439f-9a3b-c772bf4a311c" providerId="ADAL" clId="{9807CDE1-DDD6-443C-9ED1-1052F465BBC4}" dt="2023-08-29T05:30:18.778" v="33" actId="5793"/>
        <pc:sldMkLst>
          <pc:docMk/>
          <pc:sldMk cId="483806848" sldId="271"/>
        </pc:sldMkLst>
      </pc:sldChg>
      <pc:sldChg chg="modSp">
        <pc:chgData name="Matthieu De Mari" userId="dfb708c9-d8dc-439f-9a3b-c772bf4a311c" providerId="ADAL" clId="{9807CDE1-DDD6-443C-9ED1-1052F465BBC4}" dt="2023-08-29T05:30:28.463" v="36" actId="207"/>
        <pc:sldMkLst>
          <pc:docMk/>
          <pc:sldMk cId="1407259405" sldId="276"/>
        </pc:sldMkLst>
      </pc:sldChg>
      <pc:sldChg chg="modSp mod">
        <pc:chgData name="Matthieu De Mari" userId="dfb708c9-d8dc-439f-9a3b-c772bf4a311c" providerId="ADAL" clId="{9807CDE1-DDD6-443C-9ED1-1052F465BBC4}" dt="2023-08-29T05:30:37.804" v="39" actId="207"/>
        <pc:sldMkLst>
          <pc:docMk/>
          <pc:sldMk cId="389600597" sldId="277"/>
        </pc:sldMkLst>
      </pc:sldChg>
      <pc:sldChg chg="modSp mod">
        <pc:chgData name="Matthieu De Mari" userId="dfb708c9-d8dc-439f-9a3b-c772bf4a311c" providerId="ADAL" clId="{9807CDE1-DDD6-443C-9ED1-1052F465BBC4}" dt="2023-08-29T05:31:34.435" v="54" actId="20577"/>
        <pc:sldMkLst>
          <pc:docMk/>
          <pc:sldMk cId="2737533667" sldId="278"/>
        </pc:sldMkLst>
      </pc:sldChg>
      <pc:sldChg chg="modSp">
        <pc:chgData name="Matthieu De Mari" userId="dfb708c9-d8dc-439f-9a3b-c772bf4a311c" providerId="ADAL" clId="{9807CDE1-DDD6-443C-9ED1-1052F465BBC4}" dt="2023-08-29T05:32:31.075" v="63" actId="114"/>
        <pc:sldMkLst>
          <pc:docMk/>
          <pc:sldMk cId="2143199896" sldId="279"/>
        </pc:sldMkLst>
      </pc:sldChg>
      <pc:sldChg chg="modSp mod">
        <pc:chgData name="Matthieu De Mari" userId="dfb708c9-d8dc-439f-9a3b-c772bf4a311c" providerId="ADAL" clId="{9807CDE1-DDD6-443C-9ED1-1052F465BBC4}" dt="2023-08-29T05:33:07.681" v="71" actId="5793"/>
        <pc:sldMkLst>
          <pc:docMk/>
          <pc:sldMk cId="297996575" sldId="282"/>
        </pc:sldMkLst>
      </pc:sldChg>
      <pc:sldChg chg="modSp">
        <pc:chgData name="Matthieu De Mari" userId="dfb708c9-d8dc-439f-9a3b-c772bf4a311c" providerId="ADAL" clId="{9807CDE1-DDD6-443C-9ED1-1052F465BBC4}" dt="2023-08-29T05:33:58.732" v="86" actId="113"/>
        <pc:sldMkLst>
          <pc:docMk/>
          <pc:sldMk cId="2164297456" sldId="283"/>
        </pc:sldMkLst>
      </pc:sldChg>
      <pc:sldChg chg="modSp">
        <pc:chgData name="Matthieu De Mari" userId="dfb708c9-d8dc-439f-9a3b-c772bf4a311c" providerId="ADAL" clId="{9807CDE1-DDD6-443C-9ED1-1052F465BBC4}" dt="2023-08-29T05:32:26.492" v="62"/>
        <pc:sldMkLst>
          <pc:docMk/>
          <pc:sldMk cId="932845254" sldId="295"/>
        </pc:sldMkLst>
      </pc:sldChg>
      <pc:sldChg chg="modSp mod">
        <pc:chgData name="Matthieu De Mari" userId="dfb708c9-d8dc-439f-9a3b-c772bf4a311c" providerId="ADAL" clId="{9807CDE1-DDD6-443C-9ED1-1052F465BBC4}" dt="2023-08-29T05:33:03.780" v="70" actId="5793"/>
        <pc:sldMkLst>
          <pc:docMk/>
          <pc:sldMk cId="2416282701" sldId="297"/>
        </pc:sldMkLst>
      </pc:sldChg>
      <pc:sldChg chg="modSp">
        <pc:chgData name="Matthieu De Mari" userId="dfb708c9-d8dc-439f-9a3b-c772bf4a311c" providerId="ADAL" clId="{9807CDE1-DDD6-443C-9ED1-1052F465BBC4}" dt="2023-08-29T05:33:35.053" v="80" actId="207"/>
        <pc:sldMkLst>
          <pc:docMk/>
          <pc:sldMk cId="265921859" sldId="298"/>
        </pc:sldMkLst>
      </pc:sldChg>
      <pc:sldChg chg="modSp">
        <pc:chgData name="Matthieu De Mari" userId="dfb708c9-d8dc-439f-9a3b-c772bf4a311c" providerId="ADAL" clId="{9807CDE1-DDD6-443C-9ED1-1052F465BBC4}" dt="2023-08-29T05:33:26.422" v="77" actId="113"/>
        <pc:sldMkLst>
          <pc:docMk/>
          <pc:sldMk cId="527561794" sldId="301"/>
        </pc:sldMkLst>
      </pc:sldChg>
      <pc:sldChg chg="modSp mod">
        <pc:chgData name="Matthieu De Mari" userId="dfb708c9-d8dc-439f-9a3b-c772bf4a311c" providerId="ADAL" clId="{9807CDE1-DDD6-443C-9ED1-1052F465BBC4}" dt="2023-08-29T05:34:12.393" v="90" actId="5793"/>
        <pc:sldMkLst>
          <pc:docMk/>
          <pc:sldMk cId="1567856769" sldId="303"/>
        </pc:sldMkLst>
      </pc:sldChg>
      <pc:sldChg chg="modSp mod">
        <pc:chgData name="Matthieu De Mari" userId="dfb708c9-d8dc-439f-9a3b-c772bf4a311c" providerId="ADAL" clId="{9807CDE1-DDD6-443C-9ED1-1052F465BBC4}" dt="2023-08-29T05:34:45.591" v="103" actId="27636"/>
        <pc:sldMkLst>
          <pc:docMk/>
          <pc:sldMk cId="2540454605" sldId="309"/>
        </pc:sldMkLst>
      </pc:sldChg>
      <pc:sldChg chg="addSp modSp mod">
        <pc:chgData name="Matthieu De Mari" userId="dfb708c9-d8dc-439f-9a3b-c772bf4a311c" providerId="ADAL" clId="{9807CDE1-DDD6-443C-9ED1-1052F465BBC4}" dt="2023-08-29T05:35:33.596" v="121" actId="1076"/>
        <pc:sldMkLst>
          <pc:docMk/>
          <pc:sldMk cId="1502045037" sldId="310"/>
        </pc:sldMkLst>
      </pc:sldChg>
      <pc:sldChg chg="modSp mod">
        <pc:chgData name="Matthieu De Mari" userId="dfb708c9-d8dc-439f-9a3b-c772bf4a311c" providerId="ADAL" clId="{9807CDE1-DDD6-443C-9ED1-1052F465BBC4}" dt="2023-08-29T05:34:11.267" v="89" actId="5793"/>
        <pc:sldMkLst>
          <pc:docMk/>
          <pc:sldMk cId="381631350" sldId="323"/>
        </pc:sldMkLst>
      </pc:sldChg>
      <pc:sldChg chg="modSp mod">
        <pc:chgData name="Matthieu De Mari" userId="dfb708c9-d8dc-439f-9a3b-c772bf4a311c" providerId="ADAL" clId="{9807CDE1-DDD6-443C-9ED1-1052F465BBC4}" dt="2023-08-29T05:34:20.586" v="93" actId="207"/>
        <pc:sldMkLst>
          <pc:docMk/>
          <pc:sldMk cId="3216898590" sldId="324"/>
        </pc:sldMkLst>
      </pc:sldChg>
      <pc:sldChg chg="modSp mod">
        <pc:chgData name="Matthieu De Mari" userId="dfb708c9-d8dc-439f-9a3b-c772bf4a311c" providerId="ADAL" clId="{9807CDE1-DDD6-443C-9ED1-1052F465BBC4}" dt="2023-08-29T05:34:26.634" v="94" actId="113"/>
        <pc:sldMkLst>
          <pc:docMk/>
          <pc:sldMk cId="1906288435" sldId="325"/>
        </pc:sldMkLst>
      </pc:sldChg>
      <pc:sldChg chg="modSp">
        <pc:chgData name="Matthieu De Mari" userId="dfb708c9-d8dc-439f-9a3b-c772bf4a311c" providerId="ADAL" clId="{9807CDE1-DDD6-443C-9ED1-1052F465BBC4}" dt="2023-08-29T05:29:35.877" v="18" actId="207"/>
        <pc:sldMkLst>
          <pc:docMk/>
          <pc:sldMk cId="2105998534" sldId="379"/>
        </pc:sldMkLst>
      </pc:sldChg>
      <pc:sldChg chg="modSp mod">
        <pc:chgData name="Matthieu De Mari" userId="dfb708c9-d8dc-439f-9a3b-c772bf4a311c" providerId="ADAL" clId="{9807CDE1-DDD6-443C-9ED1-1052F465BBC4}" dt="2023-08-29T05:29:09.493" v="10" actId="207"/>
        <pc:sldMkLst>
          <pc:docMk/>
          <pc:sldMk cId="1213996271" sldId="382"/>
        </pc:sldMkLst>
      </pc:sldChg>
      <pc:sldChg chg="modSp mod">
        <pc:chgData name="Matthieu De Mari" userId="dfb708c9-d8dc-439f-9a3b-c772bf4a311c" providerId="ADAL" clId="{9807CDE1-DDD6-443C-9ED1-1052F465BBC4}" dt="2023-08-29T05:31:05.454" v="45" actId="113"/>
        <pc:sldMkLst>
          <pc:docMk/>
          <pc:sldMk cId="890075433" sldId="383"/>
        </pc:sldMkLst>
      </pc:sldChg>
      <pc:sldChg chg="modSp mod">
        <pc:chgData name="Matthieu De Mari" userId="dfb708c9-d8dc-439f-9a3b-c772bf4a311c" providerId="ADAL" clId="{9807CDE1-DDD6-443C-9ED1-1052F465BBC4}" dt="2023-08-29T05:31:13.843" v="46"/>
        <pc:sldMkLst>
          <pc:docMk/>
          <pc:sldMk cId="513000457" sldId="384"/>
        </pc:sldMkLst>
      </pc:sldChg>
      <pc:sldChg chg="addSp modSp add mod">
        <pc:chgData name="Matthieu De Mari" userId="dfb708c9-d8dc-439f-9a3b-c772bf4a311c" providerId="ADAL" clId="{9807CDE1-DDD6-443C-9ED1-1052F465BBC4}" dt="2023-08-29T05:36:30.892" v="135" actId="1076"/>
        <pc:sldMkLst>
          <pc:docMk/>
          <pc:sldMk cId="1819353497" sldId="388"/>
        </pc:sldMkLst>
      </pc:sldChg>
    </pc:docChg>
  </pc:docChgLst>
  <pc:docChgLst>
    <pc:chgData name="Matthieu DE MARI" userId="dfb708c9-d8dc-439f-9a3b-c772bf4a311c" providerId="ADAL" clId="{9807CDE1-DDD6-443C-9ED1-1052F465BBC4}"/>
    <pc:docChg chg="custSel modSld">
      <pc:chgData name="Matthieu DE MARI" userId="dfb708c9-d8dc-439f-9a3b-c772bf4a311c" providerId="ADAL" clId="{9807CDE1-DDD6-443C-9ED1-1052F465BBC4}" dt="2023-08-29T03:55:14.579" v="107" actId="14100"/>
      <pc:docMkLst>
        <pc:docMk/>
      </pc:docMkLst>
      <pc:sldChg chg="modSp mod">
        <pc:chgData name="Matthieu DE MARI" userId="dfb708c9-d8dc-439f-9a3b-c772bf4a311c" providerId="ADAL" clId="{9807CDE1-DDD6-443C-9ED1-1052F465BBC4}" dt="2023-08-29T03:55:14.579" v="107" actId="14100"/>
        <pc:sldMkLst>
          <pc:docMk/>
          <pc:sldMk cId="3880949074" sldId="267"/>
        </pc:sldMkLst>
      </pc:sldChg>
      <pc:sldChg chg="modSp mod">
        <pc:chgData name="Matthieu DE MARI" userId="dfb708c9-d8dc-439f-9a3b-c772bf4a311c" providerId="ADAL" clId="{9807CDE1-DDD6-443C-9ED1-1052F465BBC4}" dt="2023-08-29T03:41:29.148" v="6" actId="20577"/>
        <pc:sldMkLst>
          <pc:docMk/>
          <pc:sldMk cId="502641460" sldId="317"/>
        </pc:sldMkLst>
      </pc:sldChg>
    </pc:docChg>
  </pc:docChgLst>
  <pc:docChgLst>
    <pc:chgData name="Matthieu De Mari" userId="dfb708c9-d8dc-439f-9a3b-c772bf4a311c" providerId="ADAL" clId="{3F35DC4E-3D4C-4DC2-9785-3E7FC85FE537}"/>
    <pc:docChg chg="modSld">
      <pc:chgData name="Matthieu De Mari" userId="dfb708c9-d8dc-439f-9a3b-c772bf4a311c" providerId="ADAL" clId="{3F35DC4E-3D4C-4DC2-9785-3E7FC85FE537}" dt="2023-03-20T04:06:45.475" v="6" actId="20577"/>
      <pc:docMkLst>
        <pc:docMk/>
      </pc:docMkLst>
      <pc:sldChg chg="modSp mod">
        <pc:chgData name="Matthieu De Mari" userId="dfb708c9-d8dc-439f-9a3b-c772bf4a311c" providerId="ADAL" clId="{3F35DC4E-3D4C-4DC2-9785-3E7FC85FE537}" dt="2023-02-26T10:33:03.689" v="5" actId="20577"/>
        <pc:sldMkLst>
          <pc:docMk/>
          <pc:sldMk cId="3442501962" sldId="257"/>
        </pc:sldMkLst>
      </pc:sldChg>
      <pc:sldChg chg="modSp mod">
        <pc:chgData name="Matthieu De Mari" userId="dfb708c9-d8dc-439f-9a3b-c772bf4a311c" providerId="ADAL" clId="{3F35DC4E-3D4C-4DC2-9785-3E7FC85FE537}" dt="2023-02-26T10:33:01.350" v="2" actId="20577"/>
        <pc:sldMkLst>
          <pc:docMk/>
          <pc:sldMk cId="1040156172" sldId="377"/>
        </pc:sldMkLst>
      </pc:sldChg>
      <pc:sldChg chg="modSp mod">
        <pc:chgData name="Matthieu De Mari" userId="dfb708c9-d8dc-439f-9a3b-c772bf4a311c" providerId="ADAL" clId="{3F35DC4E-3D4C-4DC2-9785-3E7FC85FE537}" dt="2023-03-20T04:06:45.475" v="6" actId="20577"/>
        <pc:sldMkLst>
          <pc:docMk/>
          <pc:sldMk cId="457211159" sldId="3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58FA-0053-4997-8BFA-C0E1E532A2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9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158A5-66FD-5C93-31D0-4ECD5B90133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0CAD6-AAC0-C6BF-B2B2-81732BDDCB7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30.png"/><Relationship Id="rId7" Type="http://schemas.openxmlformats.org/officeDocument/2006/relationships/image" Target="../media/image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5" Type="http://schemas.openxmlformats.org/officeDocument/2006/relationships/image" Target="../media/image310.png"/><Relationship Id="rId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61.png"/><Relationship Id="rId7" Type="http://schemas.openxmlformats.org/officeDocument/2006/relationships/image" Target="../media/image70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0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graphics.channelnewsasia.com/covid-19/coronavirus-singapore-clusters.html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asecs/a-gentle-introduction-to-graph-theory-77969829ead8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hyperlink" Target="https://www.coolmathgames.com/0-mini-metro-london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1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W9-S2 Pre-Reading on Graph Theory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directed graph</a:t>
                </a:r>
                <a:r>
                  <a:rPr lang="en-US" b="1" dirty="0"/>
                  <a:t>): </a:t>
                </a:r>
                <a:r>
                  <a:rPr lang="en-US" dirty="0"/>
                  <a:t>A </a:t>
                </a:r>
                <a:r>
                  <a:rPr lang="en-US" b="1" dirty="0">
                    <a:solidFill>
                      <a:srgbClr val="7030A0"/>
                    </a:solidFill>
                  </a:rPr>
                  <a:t>graph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7030A0"/>
                    </a:solidFill>
                  </a:rPr>
                  <a:t>directed</a:t>
                </a:r>
                <a:r>
                  <a:rPr lang="en-US" dirty="0"/>
                  <a:t>, if the undirected property does not hold.</a:t>
                </a:r>
              </a:p>
              <a:p>
                <a:r>
                  <a:rPr lang="en-US" b="1" dirty="0"/>
                  <a:t>Undirected property:</a:t>
                </a:r>
                <a:r>
                  <a:rPr lang="en-US" dirty="0"/>
                  <a:t> “if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then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”.</a:t>
                </a:r>
              </a:p>
              <a:p>
                <a:endParaRPr lang="en-US" dirty="0"/>
              </a:p>
              <a:p>
                <a:r>
                  <a:rPr lang="en-US" dirty="0"/>
                  <a:t>Our example is a directed graph, and our edges set writes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{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  <a:blipFill>
                <a:blip r:embed="rId2"/>
                <a:stretch>
                  <a:fillRect l="-2008" t="-1902" r="-18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97739B-34BC-4BBC-997E-CAB7C56967F5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764040" y="341857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3DAD81-847E-474E-A4CC-B3CCE0D45BD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370306" y="169068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0DE51-7513-475A-BE88-9979D91890E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911913" y="201072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F0670-E314-4FC9-A964-8298A0A122F0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940448" y="169068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F8052-1F20-4301-BE7B-ED65991AC63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9005651" y="309853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/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/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/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/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/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 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An examples of a directed graph is… </a:t>
                </a:r>
                <a:r>
                  <a:rPr lang="en-US" b="1" dirty="0"/>
                  <a:t>Twitter/Instagram!</a:t>
                </a:r>
              </a:p>
              <a:p>
                <a:r>
                  <a:rPr lang="en-US" dirty="0"/>
                  <a:t>As before, 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consists of a Twitter user, and its features are user data.</a:t>
                </a:r>
              </a:p>
              <a:p>
                <a:endParaRPr lang="en-US" dirty="0"/>
              </a:p>
              <a:p>
                <a:r>
                  <a:rPr lang="en-US" dirty="0"/>
                  <a:t>On Twitter, the </a:t>
                </a:r>
                <a:r>
                  <a:rPr lang="en-US" b="1" dirty="0"/>
                  <a:t>undirected</a:t>
                </a:r>
                <a:r>
                  <a:rPr lang="en-US" dirty="0"/>
                  <a:t> </a:t>
                </a:r>
                <a:r>
                  <a:rPr lang="en-US" b="1" dirty="0"/>
                  <a:t>property</a:t>
                </a:r>
                <a:r>
                  <a:rPr lang="en-US" dirty="0"/>
                  <a:t> does not hold: you can follow people, but they do not have to follow you back.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  <a:blipFill>
                <a:blip r:embed="rId2"/>
                <a:stretch>
                  <a:fillRect l="-2128" t="-19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A09E71E-E22F-446D-9572-4B6991ED025D}"/>
                  </a:ext>
                </a:extLst>
              </p:cNvPr>
              <p:cNvSpPr/>
              <p:nvPr/>
            </p:nvSpPr>
            <p:spPr>
              <a:xfrm>
                <a:off x="7829632" y="2042445"/>
                <a:ext cx="3699349" cy="15939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User ID</a:t>
                </a: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(user first name, user family name, date of birth, age, etc.)</a:t>
                </a: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A09E71E-E22F-446D-9572-4B6991ED0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632" y="2042445"/>
                <a:ext cx="3699349" cy="159394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Résultat de recherche d'images pour &quot;twitter logo&quot;">
            <a:extLst>
              <a:ext uri="{FF2B5EF4-FFF2-40B4-BE49-F238E27FC236}">
                <a16:creationId xmlns:a16="http://schemas.microsoft.com/office/drawing/2014/main" id="{9CE0B386-8D59-44A9-953C-E1154C4E3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148" y="220760"/>
            <a:ext cx="1722356" cy="14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8F073B-CEFB-4B90-90F8-7194C28C9D6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9142545" y="4440081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8311FC-C2FE-4ACF-A8F4-4E7A28B64BE6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10684152" y="4760121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5809171-1D1C-4FFC-B1C3-82F28D0560D8}"/>
                  </a:ext>
                </a:extLst>
              </p:cNvPr>
              <p:cNvSpPr/>
              <p:nvPr/>
            </p:nvSpPr>
            <p:spPr>
              <a:xfrm>
                <a:off x="8502465" y="436574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5809171-1D1C-4FFC-B1C3-82F28D056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465" y="4365747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DE83C7-5067-4F00-8D67-BFDE29796DE0}"/>
                  </a:ext>
                </a:extLst>
              </p:cNvPr>
              <p:cNvSpPr/>
              <p:nvPr/>
            </p:nvSpPr>
            <p:spPr>
              <a:xfrm>
                <a:off x="11072607" y="412004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DE83C7-5067-4F00-8D67-BFDE29796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607" y="4120041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473AFF-1502-4AF7-A4FC-82DC4236DC75}"/>
                  </a:ext>
                </a:extLst>
              </p:cNvPr>
              <p:cNvSpPr/>
              <p:nvPr/>
            </p:nvSpPr>
            <p:spPr>
              <a:xfrm>
                <a:off x="10137810" y="58043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473AFF-1502-4AF7-A4FC-82DC4236D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810" y="5804384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7E55B99-8E25-4505-A9DA-3F8BA8CD83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62" y="112618"/>
            <a:ext cx="1617134" cy="161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0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adjacency matrix</a:t>
                </a:r>
                <a:r>
                  <a:rPr lang="en-US" b="1" dirty="0"/>
                  <a:t>): </a:t>
                </a:r>
                <a:r>
                  <a:rPr lang="en-US" dirty="0"/>
                  <a:t>The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adjacency matrix </a:t>
                </a:r>
                <a:r>
                  <a:rPr lang="en-US" dirty="0"/>
                  <a:t>of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is the square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with general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471" t="-19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6D2BDA-BCC7-46B0-A633-53A624DF01C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9D0BE8-9AFA-4614-BBEA-C530F65CA940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59B246-9F07-44BE-A3A7-C050EA5839F0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63445" y="2926268"/>
            <a:ext cx="1182741" cy="986033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1A976E-4EFB-40AB-BECB-63671DBD9A8A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1A976E-4EFB-40AB-BECB-63671DBD9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EF27FB-EFED-4AAB-88D2-622653D88744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EF27FB-EFED-4AAB-88D2-622653D88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D8799CB-7C7E-4491-8C21-5AC095232733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D8799CB-7C7E-4491-8C21-5AC095232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7AC7CE32-9FFA-4634-896B-9FD3BD7AA394}"/>
              </a:ext>
            </a:extLst>
          </p:cNvPr>
          <p:cNvSpPr/>
          <p:nvPr/>
        </p:nvSpPr>
        <p:spPr>
          <a:xfrm>
            <a:off x="7434775" y="3126699"/>
            <a:ext cx="640079" cy="585169"/>
          </a:xfrm>
          <a:prstGeom prst="noSmoking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25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Property (</a:t>
                </a:r>
                <a:r>
                  <a:rPr lang="en-US" b="1" dirty="0">
                    <a:solidFill>
                      <a:srgbClr val="00B050"/>
                    </a:solidFill>
                  </a:rPr>
                  <a:t>adjacency matrix </a:t>
                </a:r>
                <a:r>
                  <a:rPr lang="en-US" b="1" dirty="0"/>
                  <a:t>in </a:t>
                </a:r>
                <a:r>
                  <a:rPr lang="en-US" b="1" u="sng" dirty="0"/>
                  <a:t>undirected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adjacency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G is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471" t="-1968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E86CD1-36D4-492C-9629-FC3100F34BA6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1275B0-7AC4-40DB-AAC6-CE4B0A02881B}"/>
              </a:ext>
            </a:extLst>
          </p:cNvPr>
          <p:cNvCxnSpPr>
            <a:cxnSpLocks/>
            <a:stCxn id="24" idx="7"/>
            <a:endCxn id="23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23E6D9-8CF0-4582-9EAA-921AA83B3791}"/>
              </a:ext>
            </a:extLst>
          </p:cNvPr>
          <p:cNvCxnSpPr>
            <a:cxnSpLocks/>
            <a:stCxn id="24" idx="1"/>
            <a:endCxn id="22" idx="5"/>
          </p:cNvCxnSpPr>
          <p:nvPr/>
        </p:nvCxnSpPr>
        <p:spPr>
          <a:xfrm flipH="1" flipV="1">
            <a:off x="7163445" y="2926268"/>
            <a:ext cx="1182741" cy="986033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&quot;Not Allowed&quot; Symbol 24">
            <a:extLst>
              <a:ext uri="{FF2B5EF4-FFF2-40B4-BE49-F238E27FC236}">
                <a16:creationId xmlns:a16="http://schemas.microsoft.com/office/drawing/2014/main" id="{6C3837F4-83D3-4F93-9B0D-712F2C817E84}"/>
              </a:ext>
            </a:extLst>
          </p:cNvPr>
          <p:cNvSpPr/>
          <p:nvPr/>
        </p:nvSpPr>
        <p:spPr>
          <a:xfrm>
            <a:off x="7434775" y="3126699"/>
            <a:ext cx="640079" cy="585169"/>
          </a:xfrm>
          <a:prstGeom prst="noSmoking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0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Property (</a:t>
                </a:r>
                <a:r>
                  <a:rPr lang="en-US" b="1" dirty="0">
                    <a:solidFill>
                      <a:srgbClr val="00B050"/>
                    </a:solidFill>
                  </a:rPr>
                  <a:t>adjacency matrix </a:t>
                </a:r>
                <a:r>
                  <a:rPr lang="en-US" b="1" dirty="0"/>
                  <a:t>in </a:t>
                </a:r>
                <a:r>
                  <a:rPr lang="en-US" b="1" u="sng" dirty="0"/>
                  <a:t>undirected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adjacency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G is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1AFD5D-A508-4F5E-AEF1-018F196CCF0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Hermitian matrix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A real-valued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is </a:t>
                </a:r>
                <a:r>
                  <a:rPr lang="en-GB" b="1" dirty="0">
                    <a:solidFill>
                      <a:srgbClr val="00B050"/>
                    </a:solidFill>
                  </a:rPr>
                  <a:t>Hermitian</a:t>
                </a:r>
                <a:r>
                  <a:rPr lang="en-GB" dirty="0"/>
                  <a:t>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r>
                  <a:rPr lang="en-GB" dirty="0"/>
                  <a:t>(a.k.a. symmetric matrix)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Theorem (</a:t>
                </a:r>
                <a:r>
                  <a:rPr lang="en-GB" b="1" dirty="0">
                    <a:solidFill>
                      <a:srgbClr val="00B050"/>
                    </a:solidFill>
                  </a:rPr>
                  <a:t>Spectral Theorem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A </a:t>
                </a:r>
                <a:r>
                  <a:rPr lang="en-GB" b="1" dirty="0"/>
                  <a:t>Hermitian matrix </a:t>
                </a:r>
                <a:r>
                  <a:rPr lang="en-GB" dirty="0"/>
                  <a:t>is </a:t>
                </a:r>
                <a:r>
                  <a:rPr lang="en-GB" b="1" dirty="0"/>
                  <a:t>unitarily</a:t>
                </a:r>
                <a:r>
                  <a:rPr lang="en-GB" dirty="0"/>
                  <a:t> </a:t>
                </a:r>
                <a:r>
                  <a:rPr lang="en-GB" b="1" dirty="0"/>
                  <a:t>diagonalizable</a:t>
                </a:r>
                <a:r>
                  <a:rPr lang="en-GB" dirty="0"/>
                  <a:t> (i.e. it admits a basis of orthonormal vectors) with </a:t>
                </a:r>
                <a:r>
                  <a:rPr lang="en-GB" b="1" dirty="0"/>
                  <a:t>real</a:t>
                </a:r>
                <a:r>
                  <a:rPr lang="en-GB" dirty="0"/>
                  <a:t> </a:t>
                </a:r>
                <a:r>
                  <a:rPr lang="en-GB" b="1" dirty="0"/>
                  <a:t>eigenvalues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1AFD5D-A508-4F5E-AEF1-018F196CCF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3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075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Property (</a:t>
                </a:r>
                <a:r>
                  <a:rPr lang="en-US" b="1" dirty="0">
                    <a:solidFill>
                      <a:srgbClr val="00B050"/>
                    </a:solidFill>
                  </a:rPr>
                  <a:t>adjacency matrix </a:t>
                </a:r>
                <a:r>
                  <a:rPr lang="en-US" b="1" dirty="0"/>
                  <a:t>in </a:t>
                </a:r>
                <a:r>
                  <a:rPr lang="en-US" b="1" u="sng" dirty="0"/>
                  <a:t>undirected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adjacency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G is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471" t="-1968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E86CD1-36D4-492C-9629-FC3100F34BA6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1275B0-7AC4-40DB-AAC6-CE4B0A02881B}"/>
              </a:ext>
            </a:extLst>
          </p:cNvPr>
          <p:cNvCxnSpPr>
            <a:cxnSpLocks/>
            <a:stCxn id="24" idx="7"/>
            <a:endCxn id="23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23E6D9-8CF0-4582-9EAA-921AA83B3791}"/>
              </a:ext>
            </a:extLst>
          </p:cNvPr>
          <p:cNvCxnSpPr>
            <a:cxnSpLocks/>
            <a:stCxn id="24" idx="1"/>
            <a:endCxn id="22" idx="5"/>
          </p:cNvCxnSpPr>
          <p:nvPr/>
        </p:nvCxnSpPr>
        <p:spPr>
          <a:xfrm flipH="1" flipV="1">
            <a:off x="7163445" y="2926268"/>
            <a:ext cx="1182741" cy="986033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&quot;Not Allowed&quot; Symbol 24">
            <a:extLst>
              <a:ext uri="{FF2B5EF4-FFF2-40B4-BE49-F238E27FC236}">
                <a16:creationId xmlns:a16="http://schemas.microsoft.com/office/drawing/2014/main" id="{6C3837F4-83D3-4F93-9B0D-712F2C817E84}"/>
              </a:ext>
            </a:extLst>
          </p:cNvPr>
          <p:cNvSpPr/>
          <p:nvPr/>
        </p:nvSpPr>
        <p:spPr>
          <a:xfrm>
            <a:off x="7434775" y="3126699"/>
            <a:ext cx="640079" cy="585169"/>
          </a:xfrm>
          <a:prstGeom prst="noSmoking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000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Property (</a:t>
                </a:r>
                <a:r>
                  <a:rPr lang="en-US" b="1" dirty="0">
                    <a:solidFill>
                      <a:srgbClr val="00B050"/>
                    </a:solidFill>
                  </a:rPr>
                  <a:t>adjacency matrix </a:t>
                </a:r>
                <a:r>
                  <a:rPr lang="en-US" b="1" dirty="0"/>
                  <a:t>in </a:t>
                </a:r>
                <a:r>
                  <a:rPr lang="en-US" b="1" u="sng" dirty="0"/>
                  <a:t>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adjacency matrix </a:t>
                </a:r>
                <a:r>
                  <a:rPr lang="en-US" dirty="0"/>
                  <a:t>of a </a:t>
                </a:r>
                <a:r>
                  <a:rPr lang="en-US" u="sng" dirty="0"/>
                  <a:t>directed</a:t>
                </a:r>
                <a:r>
                  <a:rPr lang="en-US" dirty="0"/>
                  <a:t> graph G is NOT necessarily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3"/>
                <a:stretch>
                  <a:fillRect l="-2471" t="-19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6C87E1-4DE6-406B-B15A-F14E6BCFD8AB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4A33A5-DCFF-42B4-B54C-0C40F45CC48F}"/>
              </a:ext>
            </a:extLst>
          </p:cNvPr>
          <p:cNvCxnSpPr>
            <a:cxnSpLocks/>
            <a:stCxn id="26" idx="7"/>
            <a:endCxn id="25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7337A1D-3C99-4E51-93A2-58B37CA8BF92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7337A1D-3C99-4E51-93A2-58B37CA8B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CD309C-B783-4196-BB71-F7C653E2A38B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CD309C-B783-4196-BB71-F7C653E2A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FC4EEBC-A784-4486-9E09-5E2ADD9163EB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FC4EEBC-A784-4486-9E09-5E2ADD916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533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a node and degree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57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degree matrix</a:t>
                </a:r>
                <a:r>
                  <a:rPr lang="en-US" b="1" dirty="0"/>
                  <a:t>): </a:t>
                </a:r>
                <a:r>
                  <a:rPr lang="en-US" dirty="0"/>
                  <a:t>The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degree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is the diagonal square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, with general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nodes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connected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node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practice, we 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the </a:t>
                </a:r>
                <a:r>
                  <a:rPr lang="en-US" b="1" dirty="0">
                    <a:solidFill>
                      <a:srgbClr val="00B050"/>
                    </a:solidFill>
                  </a:rPr>
                  <a:t>degree</a:t>
                </a:r>
                <a:r>
                  <a:rPr lang="en-US" dirty="0"/>
                  <a:t> of the node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In the Facebook example, the </a:t>
                </a:r>
                <a:r>
                  <a:rPr lang="en-US" b="1" dirty="0"/>
                  <a:t>degree</a:t>
                </a:r>
                <a:r>
                  <a:rPr lang="en-US" dirty="0"/>
                  <a:t>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simply the </a:t>
                </a:r>
                <a:r>
                  <a:rPr lang="en-US" b="1" dirty="0"/>
                  <a:t>number of friends </a:t>
                </a:r>
                <a:r>
                  <a:rPr lang="en-US" dirty="0"/>
                  <a:t>of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57979"/>
              </a:xfrm>
              <a:blipFill>
                <a:blip r:embed="rId2"/>
                <a:stretch>
                  <a:fillRect l="-2471" t="-20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140AD8-1E25-4137-AFD6-B6570F22D4FD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650917" y="4182146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2AECAC-B409-4135-ADC2-420DCB704CC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05A674-9BD0-4405-92A3-67F761B86361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C768A5-21FF-43F3-B8F6-6FC2F1194E75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827325" y="2454260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3475A8-76F7-4613-A304-BEDFF1C8BA9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92528" y="3862106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D04B2B-3F4A-43DA-B3FA-41EDDEFBB6FB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D04B2B-3F4A-43DA-B3FA-41EDDEFBB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3BEEEE-08CB-4076-BC23-C4E6CB8678A4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3BEEEE-08CB-4076-BC23-C4E6CB867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8E6F78F-0F8C-454E-B771-93B8C9DB39E4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8E6F78F-0F8C-454E-B771-93B8C9DB3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46CA89-533A-41AD-BA8D-B3988FB4F7E6}"/>
                  </a:ext>
                </a:extLst>
              </p:cNvPr>
              <p:cNvSpPr/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46CA89-533A-41AD-BA8D-B3988FB4F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80D65E-03BD-4EC7-AFFA-7A64647AEBB5}"/>
                  </a:ext>
                </a:extLst>
              </p:cNvPr>
              <p:cNvSpPr/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80D65E-03BD-4EC7-AFFA-7A64647AE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199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a node and degree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degree matrix</a:t>
                </a:r>
                <a:r>
                  <a:rPr lang="en-US" b="1" dirty="0"/>
                  <a:t>): </a:t>
                </a:r>
                <a:r>
                  <a:rPr lang="en-US" dirty="0"/>
                  <a:t>The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degree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is the diagonal square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, with general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nodes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connected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node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471" t="-19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684244-80A7-475D-8FAB-19390B59C5F4}"/>
              </a:ext>
            </a:extLst>
          </p:cNvPr>
          <p:cNvCxnSpPr>
            <a:cxnSpLocks/>
            <a:stCxn id="13" idx="7"/>
            <a:endCxn id="12" idx="4"/>
          </p:cNvCxnSpPr>
          <p:nvPr/>
        </p:nvCxnSpPr>
        <p:spPr>
          <a:xfrm flipV="1">
            <a:off x="10650917" y="4182146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83EC59-DEEE-4E54-B229-5F21A16754A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9F75D0-EF30-45E8-B1B8-6ADDF8AD9154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AA02AA-7EE7-474B-B860-818105CC80FF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827325" y="2454260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E73050-1B4F-494E-A550-2D24C71C48A9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8892528" y="3862106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46D8FB3-15AB-4708-B9BE-F5FBAEF44221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46D8FB3-15AB-4708-B9BE-F5FBAEF44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DE7A5D5-0FB8-4404-8B6C-35210D0800E5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DE7A5D5-0FB8-4404-8B6C-35210D080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AC8DFCB-3152-4CFD-9BC0-CB32B115F890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AC8DFCB-3152-4CFD-9BC0-CB32B115F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8E94F25-B5FC-4CCA-9C96-EC20BB61BB5E}"/>
                  </a:ext>
                </a:extLst>
              </p:cNvPr>
              <p:cNvSpPr/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8E94F25-B5FC-4CCA-9C96-EC20BB61B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ECB58A-A0ED-420C-975F-C4BBA4373480}"/>
                  </a:ext>
                </a:extLst>
              </p:cNvPr>
              <p:cNvSpPr/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ECB58A-A0ED-420C-975F-C4BBA4373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845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In-degree/out-degree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Note: </a:t>
                </a:r>
                <a:r>
                  <a:rPr lang="en-US" dirty="0"/>
                  <a:t>this is applicable only for </a:t>
                </a:r>
                <a:r>
                  <a:rPr lang="en-US" u="sng" dirty="0"/>
                  <a:t>directed</a:t>
                </a:r>
                <a:r>
                  <a:rPr lang="en-US" dirty="0"/>
                  <a:t> graphs.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in-degree</a:t>
                </a:r>
                <a:r>
                  <a:rPr lang="en-US" b="1" dirty="0"/>
                  <a:t> of a node): </a:t>
                </a:r>
                <a:r>
                  <a:rPr lang="en-US" dirty="0"/>
                  <a:t>The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in-degree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b="1" dirty="0"/>
                  <a:t> of node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of a </a:t>
                </a:r>
                <a:r>
                  <a:rPr lang="en-US" u="sng" dirty="0"/>
                  <a:t>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the number of edges incoming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 our example, the in-degree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3.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471" t="-1975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9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pre-reading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</a:t>
            </a:r>
            <a:r>
              <a:rPr lang="en-US" b="1" dirty="0"/>
              <a:t>define</a:t>
            </a:r>
            <a:r>
              <a:rPr lang="en-US" dirty="0"/>
              <a:t> a graph object </a:t>
            </a:r>
            <a:r>
              <a:rPr lang="en-US" b="1" dirty="0"/>
              <a:t>mathematically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some </a:t>
            </a:r>
            <a:r>
              <a:rPr lang="en-US" b="1" dirty="0"/>
              <a:t>basic notions of graph theory </a:t>
            </a:r>
            <a:r>
              <a:rPr lang="en-US" dirty="0"/>
              <a:t>that could prove useful for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problems </a:t>
            </a:r>
            <a:r>
              <a:rPr lang="en-US" dirty="0"/>
              <a:t>and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datasets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In-degree/out-degree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Note: </a:t>
                </a:r>
                <a:r>
                  <a:rPr lang="en-US" dirty="0"/>
                  <a:t>this is applicable only for </a:t>
                </a:r>
                <a:r>
                  <a:rPr lang="en-US" u="sng" dirty="0"/>
                  <a:t>directed</a:t>
                </a:r>
                <a:r>
                  <a:rPr lang="en-US" dirty="0"/>
                  <a:t> graphs. 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out-degree</a:t>
                </a:r>
                <a:r>
                  <a:rPr lang="en-US" b="1" dirty="0"/>
                  <a:t> of a node): </a:t>
                </a:r>
                <a:r>
                  <a:rPr lang="en-US" dirty="0"/>
                  <a:t>The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out-degree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b="1" dirty="0"/>
                  <a:t> of node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of a </a:t>
                </a:r>
                <a:r>
                  <a:rPr lang="en-US" u="sng" dirty="0"/>
                  <a:t>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the number of edges outgoing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 our example, the out-degree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471" t="-1975" r="-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282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In-degree/out-degree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Note: </a:t>
                </a:r>
                <a:r>
                  <a:rPr lang="en-US" dirty="0"/>
                  <a:t>this is applicable only for </a:t>
                </a:r>
                <a:r>
                  <a:rPr lang="en-US" u="sng" dirty="0"/>
                  <a:t>directed</a:t>
                </a:r>
                <a:r>
                  <a:rPr lang="en-US" dirty="0"/>
                  <a:t> graphs. </a:t>
                </a:r>
              </a:p>
              <a:p>
                <a:r>
                  <a:rPr lang="en-US" dirty="0"/>
                  <a:t>In our Twitter example,</a:t>
                </a:r>
              </a:p>
              <a:p>
                <a:pPr lvl="1"/>
                <a:r>
                  <a:rPr lang="en-US" dirty="0"/>
                  <a:t>the in-degree is the number of accounts following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the out-degree the number of accounts that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follows. 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degree</a:t>
                </a:r>
                <a:r>
                  <a:rPr lang="en-US" b="1" dirty="0"/>
                  <a:t> of a node): </a:t>
                </a:r>
                <a:r>
                  <a:rPr lang="en-US" dirty="0"/>
                  <a:t>The </a:t>
                </a:r>
                <a:r>
                  <a:rPr lang="en-US" b="1" dirty="0"/>
                  <a:t>degree of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a </a:t>
                </a:r>
                <a:r>
                  <a:rPr lang="en-US" u="sng" dirty="0"/>
                  <a:t>directed</a:t>
                </a:r>
                <a:r>
                  <a:rPr lang="en-US" dirty="0"/>
                  <a:t> graph G, is the </a:t>
                </a:r>
                <a:r>
                  <a:rPr lang="en-US" b="1" dirty="0"/>
                  <a:t>sum</a:t>
                </a:r>
                <a:r>
                  <a:rPr lang="en-US" dirty="0"/>
                  <a:t> of its </a:t>
                </a:r>
                <a:r>
                  <a:rPr lang="en-US" b="1" dirty="0"/>
                  <a:t>in- </a:t>
                </a:r>
                <a:r>
                  <a:rPr lang="en-US" dirty="0"/>
                  <a:t>and </a:t>
                </a:r>
                <a:r>
                  <a:rPr lang="en-US" b="1" dirty="0"/>
                  <a:t>out-degrees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471" t="-1975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561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a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degree</a:t>
                </a:r>
                <a:r>
                  <a:rPr lang="en-US" b="1" dirty="0"/>
                  <a:t> of a graph): </a:t>
                </a:r>
                <a:r>
                  <a:rPr lang="en-US" dirty="0"/>
                  <a:t>The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degree</a:t>
                </a:r>
                <a:r>
                  <a:rPr lang="en-US" b="1" dirty="0"/>
                  <a:t> of a </a:t>
                </a:r>
                <a:r>
                  <a:rPr lang="en-US" b="1" dirty="0" err="1"/>
                  <a:t>graph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 is the sum of all nodes degrees.</a:t>
                </a:r>
              </a:p>
              <a:p>
                <a:r>
                  <a:rPr lang="en-US" dirty="0"/>
                  <a:t>Undirected: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Directed: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471" t="-19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21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matrix (undirected graphs)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Laplacian matrix</a:t>
                </a:r>
                <a:r>
                  <a:rPr lang="en-US" b="1" dirty="0"/>
                  <a:t>):</a:t>
                </a:r>
                <a:br>
                  <a:rPr lang="en-US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Laplacian matrix </a:t>
                </a:r>
                <a:r>
                  <a:rPr lang="en-US" dirty="0"/>
                  <a:t>of a graph is defined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(Following our previous notation, we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denoting the degree matrix of the graph,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its adjacency matrix)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Laplacian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has very </a:t>
                </a:r>
                <a:r>
                  <a:rPr lang="en-US" b="1" dirty="0"/>
                  <a:t>interesting properties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Some of these I will list as challenges in the next slide (only for the braves, who feel like practicing!)</a:t>
                </a:r>
              </a:p>
              <a:p>
                <a:pPr lvl="1"/>
                <a:r>
                  <a:rPr lang="en-US" dirty="0"/>
                  <a:t>Some others properties, we will discuss in the next lectures.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297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Challenge question #1 (easy):</a:t>
                </a:r>
              </a:p>
              <a:p>
                <a:pPr marL="0" indent="0">
                  <a:buNone/>
                </a:pPr>
                <a:r>
                  <a:rPr lang="en-US" dirty="0"/>
                  <a:t>Consider an undirected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 Laplacian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. Prove that </a:t>
                </a:r>
                <a:r>
                  <a:rPr lang="en-US" b="1" dirty="0"/>
                  <a:t>every row sum </a:t>
                </a:r>
                <a:r>
                  <a:rPr lang="en-US" dirty="0"/>
                  <a:t>and </a:t>
                </a:r>
                <a:r>
                  <a:rPr lang="en-US" b="1" dirty="0"/>
                  <a:t>column sum </a:t>
                </a:r>
                <a:r>
                  <a:rPr lang="en-US" dirty="0"/>
                  <a:t>of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 is </a:t>
                </a:r>
                <a:r>
                  <a:rPr lang="en-US" b="1" dirty="0"/>
                  <a:t>zero</a:t>
                </a:r>
                <a:r>
                  <a:rPr lang="en-US" dirty="0"/>
                  <a:t>.</a:t>
                </a: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  <a:blipFill>
                <a:blip r:embed="rId2"/>
                <a:stretch>
                  <a:fillRect l="-1217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856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Challenge question #2 (medium):</a:t>
                </a:r>
              </a:p>
              <a:p>
                <a:pPr marL="0" indent="0">
                  <a:buNone/>
                </a:pPr>
                <a:r>
                  <a:rPr lang="en-US" dirty="0"/>
                  <a:t>Prove that the Laplacian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of an undirected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symmetric</a:t>
                </a:r>
                <a:r>
                  <a:rPr lang="en-US" dirty="0"/>
                  <a:t> and </a:t>
                </a:r>
                <a:r>
                  <a:rPr lang="en-US" b="1" dirty="0"/>
                  <a:t>positive semidefinite </a:t>
                </a:r>
                <a:r>
                  <a:rPr lang="en-US" dirty="0"/>
                  <a:t>(i.e. all its eigenvalues are positive)</a:t>
                </a:r>
                <a:r>
                  <a:rPr lang="en-US" b="1" dirty="0"/>
                  <a:t>.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  <a:blipFill>
                <a:blip r:embed="rId2"/>
                <a:stretch>
                  <a:fillRect l="-1217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31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4889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Challenge question #3 (good luck!):</a:t>
                </a:r>
              </a:p>
              <a:p>
                <a:pPr marL="0" indent="0">
                  <a:buNone/>
                </a:pPr>
                <a:r>
                  <a:rPr lang="en-US" dirty="0"/>
                  <a:t>Consider an undirected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 Laplacian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. Prove that the </a:t>
                </a:r>
                <a:r>
                  <a:rPr lang="en-US" b="1" dirty="0"/>
                  <a:t>number of connected </a:t>
                </a:r>
                <a:r>
                  <a:rPr lang="en-US" b="1" u="sng" dirty="0"/>
                  <a:t>components</a:t>
                </a:r>
                <a:r>
                  <a:rPr lang="en-US" dirty="0"/>
                  <a:t> in the graph is the </a:t>
                </a:r>
                <a:r>
                  <a:rPr lang="en-US" b="1" dirty="0"/>
                  <a:t>dimension of the </a:t>
                </a:r>
                <a:r>
                  <a:rPr lang="en-US" b="1" dirty="0" err="1"/>
                  <a:t>nullspace</a:t>
                </a:r>
                <a:r>
                  <a:rPr lang="en-US" b="1" dirty="0"/>
                  <a:t> of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dirty="0"/>
                  <a:t>, and the </a:t>
                </a:r>
                <a:r>
                  <a:rPr lang="en-US" b="1" dirty="0"/>
                  <a:t>algebraic multiplicity of its 0 eigenvalue</a:t>
                </a:r>
                <a:r>
                  <a:rPr lang="en-US" dirty="0"/>
                  <a:t>.</a:t>
                </a:r>
                <a:r>
                  <a:rPr lang="en-US" b="1" dirty="0"/>
                  <a:t>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component</a:t>
                </a:r>
                <a:r>
                  <a:rPr lang="en-US" b="1" dirty="0"/>
                  <a:t> of a graph): </a:t>
                </a:r>
                <a:r>
                  <a:rPr lang="en-US" dirty="0"/>
                  <a:t>a </a:t>
                </a:r>
                <a:r>
                  <a:rPr lang="en-US" b="1" dirty="0">
                    <a:solidFill>
                      <a:srgbClr val="00B050"/>
                    </a:solidFill>
                  </a:rPr>
                  <a:t>component</a:t>
                </a:r>
                <a:r>
                  <a:rPr lang="en-US" dirty="0"/>
                  <a:t> is a set of nodes in the graph (also called a subgraph), in which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All nodes in the subgraph are connected to each other.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None of the nodes in the subgraph are connected to any of the nodes in the </a:t>
                </a:r>
                <a:r>
                  <a:rPr lang="en-US" dirty="0" err="1"/>
                  <a:t>supergraph</a:t>
                </a:r>
                <a:r>
                  <a:rPr lang="en-US" dirty="0"/>
                  <a:t> (i.e. the other nodes in the graph, which are not part of the subgraph).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48899"/>
              </a:xfrm>
              <a:blipFill>
                <a:blip r:embed="rId2"/>
                <a:stretch>
                  <a:fillRect l="-1217" t="-1822" r="-1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898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66004F-6357-49A9-8922-8CA14A89F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36" y="1499332"/>
            <a:ext cx="6030302" cy="522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ED8709-0F45-4477-A418-A2941FB7FFAB}"/>
              </a:ext>
            </a:extLst>
          </p:cNvPr>
          <p:cNvSpPr/>
          <p:nvPr/>
        </p:nvSpPr>
        <p:spPr>
          <a:xfrm>
            <a:off x="5361354" y="1305169"/>
            <a:ext cx="1688123" cy="1711569"/>
          </a:xfrm>
          <a:custGeom>
            <a:avLst/>
            <a:gdLst>
              <a:gd name="connsiteX0" fmla="*/ 148493 w 1688123"/>
              <a:gd name="connsiteY0" fmla="*/ 179754 h 1711569"/>
              <a:gd name="connsiteX1" fmla="*/ 0 w 1688123"/>
              <a:gd name="connsiteY1" fmla="*/ 914400 h 1711569"/>
              <a:gd name="connsiteX2" fmla="*/ 484554 w 1688123"/>
              <a:gd name="connsiteY2" fmla="*/ 1711569 h 1711569"/>
              <a:gd name="connsiteX3" fmla="*/ 1547446 w 1688123"/>
              <a:gd name="connsiteY3" fmla="*/ 1609969 h 1711569"/>
              <a:gd name="connsiteX4" fmla="*/ 1688123 w 1688123"/>
              <a:gd name="connsiteY4" fmla="*/ 945662 h 1711569"/>
              <a:gd name="connsiteX5" fmla="*/ 1524000 w 1688123"/>
              <a:gd name="connsiteY5" fmla="*/ 132862 h 1711569"/>
              <a:gd name="connsiteX6" fmla="*/ 695569 w 1688123"/>
              <a:gd name="connsiteY6" fmla="*/ 0 h 1711569"/>
              <a:gd name="connsiteX7" fmla="*/ 148493 w 1688123"/>
              <a:gd name="connsiteY7" fmla="*/ 179754 h 171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8123" h="1711569">
                <a:moveTo>
                  <a:pt x="148493" y="179754"/>
                </a:moveTo>
                <a:lnTo>
                  <a:pt x="0" y="914400"/>
                </a:lnTo>
                <a:lnTo>
                  <a:pt x="484554" y="1711569"/>
                </a:lnTo>
                <a:lnTo>
                  <a:pt x="1547446" y="1609969"/>
                </a:lnTo>
                <a:lnTo>
                  <a:pt x="1688123" y="945662"/>
                </a:lnTo>
                <a:lnTo>
                  <a:pt x="1524000" y="132862"/>
                </a:lnTo>
                <a:lnTo>
                  <a:pt x="695569" y="0"/>
                </a:lnTo>
                <a:lnTo>
                  <a:pt x="148493" y="179754"/>
                </a:lnTo>
                <a:close/>
              </a:path>
            </a:pathLst>
          </a:custGeom>
          <a:noFill/>
          <a:ln w="762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CB2738D-64E2-40DC-926D-86ECBD65BD36}"/>
              </a:ext>
            </a:extLst>
          </p:cNvPr>
          <p:cNvSpPr/>
          <p:nvPr/>
        </p:nvSpPr>
        <p:spPr>
          <a:xfrm>
            <a:off x="5384800" y="1375508"/>
            <a:ext cx="6525847" cy="3954584"/>
          </a:xfrm>
          <a:custGeom>
            <a:avLst/>
            <a:gdLst>
              <a:gd name="connsiteX0" fmla="*/ 132862 w 6525847"/>
              <a:gd name="connsiteY0" fmla="*/ 1852246 h 3954584"/>
              <a:gd name="connsiteX1" fmla="*/ 1516185 w 6525847"/>
              <a:gd name="connsiteY1" fmla="*/ 1789723 h 3954584"/>
              <a:gd name="connsiteX2" fmla="*/ 1946031 w 6525847"/>
              <a:gd name="connsiteY2" fmla="*/ 1273907 h 3954584"/>
              <a:gd name="connsiteX3" fmla="*/ 1938216 w 6525847"/>
              <a:gd name="connsiteY3" fmla="*/ 406400 h 3954584"/>
              <a:gd name="connsiteX4" fmla="*/ 2962031 w 6525847"/>
              <a:gd name="connsiteY4" fmla="*/ 0 h 3954584"/>
              <a:gd name="connsiteX5" fmla="*/ 5666154 w 6525847"/>
              <a:gd name="connsiteY5" fmla="*/ 93784 h 3954584"/>
              <a:gd name="connsiteX6" fmla="*/ 6525847 w 6525847"/>
              <a:gd name="connsiteY6" fmla="*/ 1211384 h 3954584"/>
              <a:gd name="connsiteX7" fmla="*/ 5439508 w 6525847"/>
              <a:gd name="connsiteY7" fmla="*/ 3829538 h 3954584"/>
              <a:gd name="connsiteX8" fmla="*/ 4446954 w 6525847"/>
              <a:gd name="connsiteY8" fmla="*/ 3954584 h 3954584"/>
              <a:gd name="connsiteX9" fmla="*/ 2602523 w 6525847"/>
              <a:gd name="connsiteY9" fmla="*/ 2157046 h 3954584"/>
              <a:gd name="connsiteX10" fmla="*/ 2203939 w 6525847"/>
              <a:gd name="connsiteY10" fmla="*/ 3790461 h 3954584"/>
              <a:gd name="connsiteX11" fmla="*/ 0 w 6525847"/>
              <a:gd name="connsiteY11" fmla="*/ 3852984 h 3954584"/>
              <a:gd name="connsiteX12" fmla="*/ 132862 w 6525847"/>
              <a:gd name="connsiteY12" fmla="*/ 1852246 h 395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25847" h="3954584">
                <a:moveTo>
                  <a:pt x="132862" y="1852246"/>
                </a:moveTo>
                <a:lnTo>
                  <a:pt x="1516185" y="1789723"/>
                </a:lnTo>
                <a:lnTo>
                  <a:pt x="1946031" y="1273907"/>
                </a:lnTo>
                <a:lnTo>
                  <a:pt x="1938216" y="406400"/>
                </a:lnTo>
                <a:lnTo>
                  <a:pt x="2962031" y="0"/>
                </a:lnTo>
                <a:lnTo>
                  <a:pt x="5666154" y="93784"/>
                </a:lnTo>
                <a:lnTo>
                  <a:pt x="6525847" y="1211384"/>
                </a:lnTo>
                <a:lnTo>
                  <a:pt x="5439508" y="3829538"/>
                </a:lnTo>
                <a:lnTo>
                  <a:pt x="4446954" y="3954584"/>
                </a:lnTo>
                <a:lnTo>
                  <a:pt x="2602523" y="2157046"/>
                </a:lnTo>
                <a:lnTo>
                  <a:pt x="2203939" y="3790461"/>
                </a:lnTo>
                <a:lnTo>
                  <a:pt x="0" y="3852984"/>
                </a:lnTo>
                <a:lnTo>
                  <a:pt x="132862" y="1852246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7790D4B-DDCD-465F-8BC0-E3BC62D5FBEA}"/>
              </a:ext>
            </a:extLst>
          </p:cNvPr>
          <p:cNvSpPr/>
          <p:nvPr/>
        </p:nvSpPr>
        <p:spPr>
          <a:xfrm>
            <a:off x="5494216" y="4665785"/>
            <a:ext cx="5931877" cy="2102338"/>
          </a:xfrm>
          <a:custGeom>
            <a:avLst/>
            <a:gdLst>
              <a:gd name="connsiteX0" fmla="*/ 7815 w 5931877"/>
              <a:gd name="connsiteY0" fmla="*/ 1281723 h 2102338"/>
              <a:gd name="connsiteX1" fmla="*/ 0 w 5931877"/>
              <a:gd name="connsiteY1" fmla="*/ 2102338 h 2102338"/>
              <a:gd name="connsiteX2" fmla="*/ 5931877 w 5931877"/>
              <a:gd name="connsiteY2" fmla="*/ 2055446 h 2102338"/>
              <a:gd name="connsiteX3" fmla="*/ 5291015 w 5931877"/>
              <a:gd name="connsiteY3" fmla="*/ 812800 h 2102338"/>
              <a:gd name="connsiteX4" fmla="*/ 3438769 w 5931877"/>
              <a:gd name="connsiteY4" fmla="*/ 937846 h 2102338"/>
              <a:gd name="connsiteX5" fmla="*/ 3321538 w 5931877"/>
              <a:gd name="connsiteY5" fmla="*/ 0 h 2102338"/>
              <a:gd name="connsiteX6" fmla="*/ 2719754 w 5931877"/>
              <a:gd name="connsiteY6" fmla="*/ 7815 h 2102338"/>
              <a:gd name="connsiteX7" fmla="*/ 1664677 w 5931877"/>
              <a:gd name="connsiteY7" fmla="*/ 1117600 h 2102338"/>
              <a:gd name="connsiteX8" fmla="*/ 7815 w 5931877"/>
              <a:gd name="connsiteY8" fmla="*/ 1281723 h 210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1877" h="2102338">
                <a:moveTo>
                  <a:pt x="7815" y="1281723"/>
                </a:moveTo>
                <a:lnTo>
                  <a:pt x="0" y="2102338"/>
                </a:lnTo>
                <a:lnTo>
                  <a:pt x="5931877" y="2055446"/>
                </a:lnTo>
                <a:lnTo>
                  <a:pt x="5291015" y="812800"/>
                </a:lnTo>
                <a:lnTo>
                  <a:pt x="3438769" y="937846"/>
                </a:lnTo>
                <a:lnTo>
                  <a:pt x="3321538" y="0"/>
                </a:lnTo>
                <a:lnTo>
                  <a:pt x="2719754" y="7815"/>
                </a:lnTo>
                <a:lnTo>
                  <a:pt x="1664677" y="1117600"/>
                </a:lnTo>
                <a:lnTo>
                  <a:pt x="7815" y="1281723"/>
                </a:lnTo>
                <a:close/>
              </a:path>
            </a:pathLst>
          </a:custGeom>
          <a:noFill/>
          <a:ln w="762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385F84-F78D-441E-AC17-CE06A1DBEFF9}"/>
              </a:ext>
            </a:extLst>
          </p:cNvPr>
          <p:cNvSpPr txBox="1"/>
          <p:nvPr/>
        </p:nvSpPr>
        <p:spPr>
          <a:xfrm>
            <a:off x="562710" y="3016737"/>
            <a:ext cx="42593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graph, in our example on the right, has </a:t>
            </a:r>
            <a:r>
              <a:rPr lang="en-US" sz="2800" b="1" dirty="0"/>
              <a:t>three components</a:t>
            </a:r>
            <a:r>
              <a:rPr lang="en-US" sz="2800" dirty="0"/>
              <a:t>, in </a:t>
            </a:r>
            <a:r>
              <a:rPr lang="en-US" sz="2800" b="1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0070C0"/>
                </a:solidFill>
              </a:rPr>
              <a:t>blue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7030A0"/>
                </a:solidFill>
              </a:rPr>
              <a:t>purple</a:t>
            </a:r>
            <a:r>
              <a:rPr lang="en-US" sz="2800" dirty="0"/>
              <a:t>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06288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BDBE4-DCFD-4CFD-9C58-BD9F57AA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in a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BFC96-8EDF-4CAF-A691-21FBC6CC21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67201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reachability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00B050"/>
                    </a:solidFill>
                  </a:rPr>
                  <a:t>reachable</a:t>
                </a:r>
                <a:r>
                  <a:rPr lang="en-US" dirty="0"/>
                  <a:t>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if and only if </a:t>
                </a:r>
                <a:r>
                  <a:rPr lang="en-US" b="1" dirty="0"/>
                  <a:t>there exists a sequence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,…(</m:t>
                        </m:r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such that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our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is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. The converse is not true.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BFC96-8EDF-4CAF-A691-21FBC6CC2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672016" cy="5032375"/>
              </a:xfrm>
              <a:blipFill>
                <a:blip r:embed="rId2"/>
                <a:stretch>
                  <a:fillRect l="-2258" t="-1937" r="-35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3A718C-3E92-6DAD-4754-3B733CB99408}"/>
              </a:ext>
            </a:extLst>
          </p:cNvPr>
          <p:cNvCxnSpPr>
            <a:cxnSpLocks/>
            <a:stCxn id="34" idx="7"/>
            <a:endCxn id="3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FC335B-F675-125B-5CA6-D2717CD7849D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EC6B33-CC80-6BAD-D368-61FF4B4C24D8}"/>
              </a:ext>
            </a:extLst>
          </p:cNvPr>
          <p:cNvCxnSpPr>
            <a:cxnSpLocks/>
            <a:stCxn id="32" idx="7"/>
            <a:endCxn id="3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430FE57-8578-57E6-A62E-111299FCD89F}"/>
              </a:ext>
            </a:extLst>
          </p:cNvPr>
          <p:cNvCxnSpPr>
            <a:cxnSpLocks/>
            <a:stCxn id="31" idx="6"/>
            <a:endCxn id="3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A93346-EF21-FC85-9DF6-E8D6B706310E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6C8CF09-501F-47BA-D678-6B1A8FB3DFDF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6C8CF09-501F-47BA-D678-6B1A8FB3D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F90E6EF-CD93-A716-8A44-B2CB360A6D78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F90E6EF-CD93-A716-8A44-B2CB360A6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4EFE524-2BF2-9AC1-44CE-1D1B69A74881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4EFE524-2BF2-9AC1-44CE-1D1B69A7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10262B8-F393-DE0B-DB1F-BF28373B2728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10262B8-F393-DE0B-DB1F-BF28373B2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1283B8B-2F97-7FE1-382F-A0A3C4011633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1283B8B-2F97-7FE1-382F-A0A3C4011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454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9F98-9785-4C09-8A0C-52A1AB17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hops/jumps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529498" cy="5032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hop-distance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Consider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The </a:t>
                </a:r>
                <a:r>
                  <a:rPr lang="en-US" b="1" dirty="0">
                    <a:solidFill>
                      <a:srgbClr val="00B050"/>
                    </a:solidFill>
                  </a:rPr>
                  <a:t>hop-distance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1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length of the smallest sequence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,…(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such that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529498" cy="5032376"/>
              </a:xfrm>
              <a:blipFill>
                <a:blip r:embed="rId2"/>
                <a:stretch>
                  <a:fillRect l="-2315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1BB675-DA10-4516-BDB3-DE7E3210578E}"/>
              </a:ext>
            </a:extLst>
          </p:cNvPr>
          <p:cNvCxnSpPr>
            <a:cxnSpLocks/>
            <a:stCxn id="24" idx="7"/>
            <a:endCxn id="2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BE951F-15CE-45A8-8CBC-25D26CD2378A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BCBE77-079D-4C23-BBDF-258527B4EBC8}"/>
              </a:ext>
            </a:extLst>
          </p:cNvPr>
          <p:cNvCxnSpPr>
            <a:cxnSpLocks/>
            <a:stCxn id="22" idx="7"/>
            <a:endCxn id="2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4A6C82-980C-4396-97FB-F4637BC1F21E}"/>
              </a:ext>
            </a:extLst>
          </p:cNvPr>
          <p:cNvCxnSpPr>
            <a:cxnSpLocks/>
            <a:stCxn id="21" idx="6"/>
            <a:endCxn id="2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583158-18D4-4E67-9BF3-A4E9E9CE0B42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600A53-E53C-4AB9-A368-53DD3BD398F0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600A53-E53C-4AB9-A368-53DD3BD39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6E23766-05E1-44FC-B23D-DDACF794688C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6E23766-05E1-44FC-B23D-DDACF79468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5C17F4-7E6F-4339-81CA-C1CA1A332845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5C17F4-7E6F-4339-81CA-C1CA1A332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6D75BF1-339D-4D03-9595-33AA226ACF0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6D75BF1-339D-4D03-9595-33AA226AC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DE5EF11-1437-49A2-B7E9-5F368130BADB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DE5EF11-1437-49A2-B7E9-5F368130B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BBD590-6E7B-A3DA-51C2-3A4365AE9B7D}"/>
                  </a:ext>
                </a:extLst>
              </p:cNvPr>
              <p:cNvSpPr txBox="1"/>
              <p:nvPr/>
            </p:nvSpPr>
            <p:spPr>
              <a:xfrm>
                <a:off x="6861730" y="5800377"/>
                <a:ext cx="548830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In our example above, t</a:t>
                </a:r>
                <a:r>
                  <a:rPr lang="en-US" sz="2800" b="0" dirty="0"/>
                  <a:t>he hop-distance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800" b="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b="0" dirty="0"/>
                  <a:t> is 2.</a:t>
                </a:r>
              </a:p>
              <a:p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BBD590-6E7B-A3DA-51C2-3A4365AE9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730" y="5800377"/>
                <a:ext cx="5488304" cy="1384995"/>
              </a:xfrm>
              <a:prstGeom prst="rect">
                <a:avLst/>
              </a:prstGeom>
              <a:blipFill>
                <a:blip r:embed="rId8"/>
                <a:stretch>
                  <a:fillRect l="-2333" t="-4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04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Introduction to graph theory</a:t>
            </a:r>
          </a:p>
          <a:p>
            <a:r>
              <a:rPr lang="en-US" dirty="0"/>
              <a:t>Definitions for key concepts</a:t>
            </a:r>
          </a:p>
          <a:p>
            <a:r>
              <a:rPr lang="en-US" dirty="0"/>
              <a:t>Typical problems in Graph Theory</a:t>
            </a:r>
          </a:p>
          <a:p>
            <a:r>
              <a:rPr lang="en-US" dirty="0"/>
              <a:t>A few practical applications for graph theory (social networks, neural networks, transport networks, etc.)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Graph Convolutional Neural Networks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94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9F98-9785-4C09-8A0C-52A1AB17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hops/jumps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D7000-FA60-48E2-A051-6C805D632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7" t="50997" r="41624" b="40481"/>
          <a:stretch/>
        </p:blipFill>
        <p:spPr>
          <a:xfrm>
            <a:off x="132240" y="2045357"/>
            <a:ext cx="11927520" cy="1230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F113BF-8E0E-427A-A618-B0870C1A4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38" t="20923" r="18141" b="66359"/>
          <a:stretch/>
        </p:blipFill>
        <p:spPr>
          <a:xfrm>
            <a:off x="215253" y="3704227"/>
            <a:ext cx="11901850" cy="18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48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9F98-9785-4C09-8A0C-52A1AB17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hops/jumps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u="sng" dirty="0"/>
                  <a:t>Note: </a:t>
                </a:r>
                <a:r>
                  <a:rPr lang="en-US" dirty="0"/>
                  <a:t>in directed graphs,</a:t>
                </a:r>
              </a:p>
              <a:p>
                <a:r>
                  <a:rPr lang="en-US" dirty="0"/>
                  <a:t>We must to take into account the direction of the edges!</a:t>
                </a:r>
              </a:p>
              <a:p>
                <a:r>
                  <a:rPr lang="en-US" dirty="0"/>
                  <a:t>Reachability might exist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but not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/>
                  <a:t>Number of hops to get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not necessarily the same as the number of hops to get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28A659-4B97-416B-B027-EC0158F8DD97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CC75AD-6163-4341-AFB1-15A2DEA0D7F1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9C84BB-D8C2-4D48-8C7A-02791C7D8B1B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461B2B-676C-4943-977C-261DC8D7DE4C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616B5E-BD10-45B9-B312-AD31C76426B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1BFBCDA-E297-42A3-BB32-AD80F3B201E0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1BFBCDA-E297-42A3-BB32-AD80F3B20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62EB474-0127-4F74-A75F-9B4D1AEEDB5D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62EB474-0127-4F74-A75F-9B4D1AEE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DADBAA6-7593-490A-B3C6-85ACE371C1DD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DADBAA6-7593-490A-B3C6-85ACE371C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515B00A-0E87-4D57-88C4-6F0E0EAE2D06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515B00A-0E87-4D57-88C4-6F0E0EAE2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BBD9B6A-A55A-4268-813D-BCE37F26387D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BBD9B6A-A55A-4268-813D-BCE37F263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411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DC49-579F-4C6D-AB92-61DF694C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8DA73-2AED-472A-8345-238C84B926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have seen earlier that: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node</a:t>
                </a:r>
                <a:r>
                  <a:rPr lang="en-US" dirty="0"/>
                  <a:t> has a </a:t>
                </a:r>
                <a:r>
                  <a:rPr lang="en-US" b="1" dirty="0"/>
                  <a:t>name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which is used for indexing and differs from one node to another.</a:t>
                </a:r>
              </a:p>
              <a:p>
                <a:r>
                  <a:rPr lang="en-US" dirty="0"/>
                  <a:t>A node may also have </a:t>
                </a:r>
                <a:r>
                  <a:rPr lang="en-US" b="1" dirty="0"/>
                  <a:t>attributes</a:t>
                </a:r>
                <a:r>
                  <a:rPr lang="en-US" dirty="0"/>
                  <a:t>, for instance: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features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defined as a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defining a class for the node.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8DA73-2AED-472A-8345-238C84B92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FC02D72-C1FC-40E2-872C-8DAA4554338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460476" cy="49659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dirty="0">
                    <a:solidFill>
                      <a:srgbClr val="00B050"/>
                    </a:solidFill>
                  </a:rPr>
                  <a:t>edge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may also have </a:t>
                </a:r>
                <a:r>
                  <a:rPr lang="en-US" b="1" dirty="0"/>
                  <a:t>attributes</a:t>
                </a:r>
                <a:r>
                  <a:rPr lang="en-US" dirty="0"/>
                  <a:t>, for instance: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edge features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defined as a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elements,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edge 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defining a class for the edge.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Open question: </a:t>
                </a:r>
                <a:r>
                  <a:rPr lang="en-US" dirty="0"/>
                  <a:t>Could you think of possible edge attributes for our Facebook/Twitter/Instagram examples?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FC02D72-C1FC-40E2-872C-8DAA45543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460476" cy="4965944"/>
              </a:xfrm>
              <a:blipFill>
                <a:blip r:embed="rId3"/>
                <a:stretch>
                  <a:fillRect l="-2011" t="-1963" r="-26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51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79D2-3AFE-4E8C-9D39-8E945DAB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illustrative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B25812-DA26-4F49-A1A2-73E3A2EC1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top of the examples that we have seen so far (mostly social networks, such as Facebook, Twitter, LinkedIn,…)</a:t>
            </a:r>
          </a:p>
          <a:p>
            <a:endParaRPr lang="en-US" dirty="0"/>
          </a:p>
          <a:p>
            <a:r>
              <a:rPr lang="en-US" dirty="0"/>
              <a:t>Here are a few examples of graphs and some interesting underlying problems, which could be investigated.</a:t>
            </a:r>
          </a:p>
        </p:txBody>
      </p:sp>
    </p:spTree>
    <p:extLst>
      <p:ext uri="{BB962C8B-B14F-4D97-AF65-F5344CB8AC3E}">
        <p14:creationId xmlns:p14="http://schemas.microsoft.com/office/powerpoint/2010/main" val="502641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5651C4-A653-4B04-97F1-1B605DAC4003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8449109" y="1825625"/>
            <a:ext cx="2175852" cy="123024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003548-79CC-4AE3-B91B-408FEE3B5D94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H="1" flipV="1">
            <a:off x="7829632" y="2232564"/>
            <a:ext cx="224897" cy="197490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02620B-29E0-473B-AA41-A82259105D30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11274963" y="3462811"/>
            <a:ext cx="78837" cy="230721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75055B-D877-44DD-86C4-7EC429C25D58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>
            <a:off x="8054529" y="5021345"/>
            <a:ext cx="2491595" cy="1155618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889653-E76E-4D61-939D-BCDBD178001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8898902" y="3055872"/>
            <a:ext cx="1726059" cy="155853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96F0728-493C-4E96-B32D-0AAF106B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using edge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6642-D60E-4EFB-BAA6-85EE2FAC3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4540"/>
          </a:xfrm>
        </p:spPr>
        <p:txBody>
          <a:bodyPr>
            <a:normAutofit/>
          </a:bodyPr>
          <a:lstStyle/>
          <a:p>
            <a:r>
              <a:rPr lang="en-US" dirty="0"/>
              <a:t>It is very common for the edge features to carry an information related to the distance between the nodes connected by this edge.</a:t>
            </a:r>
          </a:p>
          <a:p>
            <a:r>
              <a:rPr lang="en-US" dirty="0"/>
              <a:t>This information can be used to define a distance metric between two nodes.</a:t>
            </a:r>
          </a:p>
          <a:p>
            <a:r>
              <a:rPr lang="en-US" dirty="0"/>
              <a:t>Typical problem: define the shortest path/distance between two places.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FCF6FF9-D273-47E6-9FB9-42CEBC7E8B1D}"/>
                  </a:ext>
                </a:extLst>
              </p:cNvPr>
              <p:cNvSpPr/>
              <p:nvPr/>
            </p:nvSpPr>
            <p:spPr>
              <a:xfrm>
                <a:off x="7210155" y="1418685"/>
                <a:ext cx="1238954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Paris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FCF6FF9-D273-47E6-9FB9-42CEBC7E8B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55" y="1418685"/>
                <a:ext cx="1238954" cy="81387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B23BDAD-F6A4-4FC9-866E-E2A2A3A687E1}"/>
                  </a:ext>
                </a:extLst>
              </p:cNvPr>
              <p:cNvSpPr/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London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B23BDAD-F6A4-4FC9-866E-E2A2A3A68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76B2DD6-B038-4357-823A-BA8008A244DE}"/>
                  </a:ext>
                </a:extLst>
              </p:cNvPr>
              <p:cNvSpPr/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Singapore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76B2DD6-B038-4357-823A-BA8008A24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6B2E91B-B9B6-4A29-9388-070C514FA7DA}"/>
                  </a:ext>
                </a:extLst>
              </p:cNvPr>
              <p:cNvSpPr/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Darwin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6B2E91B-B9B6-4A29-9388-070C514FA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B69BEA6-2846-4311-9F16-DC14A7FC9704}"/>
                  </a:ext>
                </a:extLst>
              </p:cNvPr>
              <p:cNvSpPr/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1h20m</a:t>
                </a: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B69BEA6-2846-4311-9F16-DC14A7FC9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D8903FF-BFD5-488F-AB37-23FF73D178F3}"/>
                  </a:ext>
                </a:extLst>
              </p:cNvPr>
              <p:cNvSpPr/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16h20m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D8903FF-BFD5-488F-AB37-23FF73D17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25A56A6-F5E2-4B0A-B33F-620D3AAE5DC5}"/>
                  </a:ext>
                </a:extLst>
              </p:cNvPr>
              <p:cNvSpPr/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12h35m</a:t>
                </a:r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25A56A6-F5E2-4B0A-B33F-620D3AAE5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A4D1219-4E92-4BE7-B70D-84D77267F7CB}"/>
                  </a:ext>
                </a:extLst>
              </p:cNvPr>
              <p:cNvSpPr/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9h55m</a:t>
                </a: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A4D1219-4E92-4BE7-B70D-84D77267F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B4788AA-EAD8-4FF0-AE95-8846B2906381}"/>
                  </a:ext>
                </a:extLst>
              </p:cNvPr>
              <p:cNvSpPr/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13h00m</a:t>
                </a:r>
              </a:p>
            </p:txBody>
          </p:sp>
        </mc:Choice>
        <mc:Fallback xmlns="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B4788AA-EAD8-4FF0-AE95-8846B2906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84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3565-B14E-4D25-A278-17E17CAD4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Traveling salesman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E4F18-DEB2-49B3-9437-173444C081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Consider a </a:t>
                </a:r>
                <a:r>
                  <a:rPr lang="en-US" b="1" dirty="0"/>
                  <a:t>fully</a:t>
                </a:r>
                <a:r>
                  <a:rPr lang="en-US" dirty="0"/>
                  <a:t> </a:t>
                </a:r>
                <a:r>
                  <a:rPr lang="en-US" b="1" dirty="0"/>
                  <a:t>connected</a:t>
                </a:r>
                <a:r>
                  <a:rPr lang="en-US" dirty="0"/>
                  <a:t> </a:t>
                </a:r>
                <a:r>
                  <a:rPr lang="en-US" b="1" dirty="0"/>
                  <a:t>graph</a:t>
                </a:r>
                <a:r>
                  <a:rPr lang="en-US" dirty="0"/>
                  <a:t> (i.e. a graph with all possible edges drawn).</a:t>
                </a:r>
              </a:p>
              <a:p>
                <a:r>
                  <a:rPr lang="en-US" dirty="0"/>
                  <a:t>Edges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consists of the amount of time needed to go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What is the best sequence  to visit all nodes,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ending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?</a:t>
                </a:r>
              </a:p>
              <a:p>
                <a:r>
                  <a:rPr lang="en-GB" dirty="0"/>
                  <a:t>It should </a:t>
                </a:r>
                <a:r>
                  <a:rPr lang="en-GB" b="1" dirty="0"/>
                  <a:t>minimize</a:t>
                </a:r>
                <a:r>
                  <a:rPr lang="en-GB" dirty="0"/>
                  <a:t> the sum of visited edges.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E4F18-DEB2-49B3-9437-173444C08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187E3D2-BDE2-422B-BE54-93303B72435F}"/>
              </a:ext>
            </a:extLst>
          </p:cNvPr>
          <p:cNvSpPr txBox="1"/>
          <p:nvPr/>
        </p:nvSpPr>
        <p:spPr>
          <a:xfrm>
            <a:off x="5638800" y="297375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B05404-0523-4FF9-8E82-D3F49BE89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15" y="2034227"/>
            <a:ext cx="5836139" cy="25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11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191B-D23C-47C6-8BCF-BE5378AA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an images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E8B2F-DCF2-4AF0-AF44-64016D8C25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computer vision, you might also need to compute a similarity between pictures of a same dataset.</a:t>
            </a:r>
          </a:p>
          <a:p>
            <a:r>
              <a:rPr lang="en-US" dirty="0"/>
              <a:t>This similarity measure (e.g. triplet loss) can also be interpreted as a distance measure on edges connecting images (nodes).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9F0CBB-D8EB-4E76-ADD7-DF3D6274C80D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8449109" y="1825625"/>
            <a:ext cx="2175852" cy="123024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DDA2AF-4D51-43A6-B885-63C0F5AA0DBE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flipH="1" flipV="1">
            <a:off x="7721899" y="2232564"/>
            <a:ext cx="332630" cy="197490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BD9DB0-7A92-4E92-BC14-8DB110AF5D80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11274963" y="3462811"/>
            <a:ext cx="78837" cy="230721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101163-B345-4401-987E-2EEA084E25C8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>
            <a:off x="8054529" y="5021345"/>
            <a:ext cx="2491595" cy="1155618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8C3B59-7021-415A-B451-95756C8223F4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8898902" y="3055872"/>
            <a:ext cx="1726059" cy="155853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10D1DC6-86EA-4117-B3F6-7C101165EA9D}"/>
                  </a:ext>
                </a:extLst>
              </p:cNvPr>
              <p:cNvSpPr/>
              <p:nvPr/>
            </p:nvSpPr>
            <p:spPr>
              <a:xfrm>
                <a:off x="6994689" y="1418685"/>
                <a:ext cx="1454420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Horse picture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10D1DC6-86EA-4117-B3F6-7C101165E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689" y="1418685"/>
                <a:ext cx="1454420" cy="81387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6CCC56F-8AF2-48E9-86E1-DBD0A4C78D79}"/>
                  </a:ext>
                </a:extLst>
              </p:cNvPr>
              <p:cNvSpPr/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Zebra picture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6CCC56F-8AF2-48E9-86E1-DBD0A4C78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9DC3D02-769A-48B7-9996-305AE027CE8E}"/>
                  </a:ext>
                </a:extLst>
              </p:cNvPr>
              <p:cNvSpPr/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Cat picture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9DC3D02-769A-48B7-9996-305AE027C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A028ED5-EB4B-4859-8068-E68F84F865FA}"/>
                  </a:ext>
                </a:extLst>
              </p:cNvPr>
              <p:cNvSpPr/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Tiger picture</a:t>
                </a: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A028ED5-EB4B-4859-8068-E68F84F86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45B4F0C-E00A-4182-9989-976E3717524F}"/>
                  </a:ext>
                </a:extLst>
              </p:cNvPr>
              <p:cNvSpPr/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=0.9</a:t>
                </a: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45B4F0C-E00A-4182-9989-976E37175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A3F4022-EBBF-4C87-BCFE-469FC72117DD}"/>
                  </a:ext>
                </a:extLst>
              </p:cNvPr>
              <p:cNvSpPr/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0.19</a:t>
                </a: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A3F4022-EBBF-4C87-BCFE-469FC7211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881B8E8-A8CA-4CE2-A03E-7DF9D19B9D8A}"/>
                  </a:ext>
                </a:extLst>
              </p:cNvPr>
              <p:cNvSpPr/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0.1</a:t>
                </a: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881B8E8-A8CA-4CE2-A03E-7DF9D19B9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C8CA6A6-4C44-433F-9062-FA1F10DFA568}"/>
                  </a:ext>
                </a:extLst>
              </p:cNvPr>
              <p:cNvSpPr/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0.65</a:t>
                </a: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C8CA6A6-4C44-433F-9062-FA1F10DFA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A83A1DC-F6FF-43BE-A11B-FF9542488AAA}"/>
                  </a:ext>
                </a:extLst>
              </p:cNvPr>
              <p:cNvSpPr/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0.08</a:t>
                </a: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A83A1DC-F6FF-43BE-A11B-FF9542488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732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57AB-AF21-473D-9573-9D70CC86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contagion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C7CF2-AF80-4508-8596-96F0BA852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0" t="17182" b="35670"/>
          <a:stretch/>
        </p:blipFill>
        <p:spPr>
          <a:xfrm>
            <a:off x="-237222" y="1677972"/>
            <a:ext cx="12389518" cy="3466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B3E70-75FA-4836-AE88-DEDA21FD6435}"/>
              </a:ext>
            </a:extLst>
          </p:cNvPr>
          <p:cNvSpPr txBox="1"/>
          <p:nvPr/>
        </p:nvSpPr>
        <p:spPr>
          <a:xfrm>
            <a:off x="1357459" y="6381946"/>
            <a:ext cx="1151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fr-FR" dirty="0">
                <a:hlinkClick r:id="rId3"/>
              </a:rPr>
              <a:t>https://infographics.channelnewsasia.com/covid-19/coronavirus-singapore-clusters.html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62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57AB-AF21-473D-9573-9D70CC86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contagion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3530-57D1-4978-A82C-048140B5B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6260"/>
          </a:xfrm>
        </p:spPr>
        <p:txBody>
          <a:bodyPr>
            <a:normAutofit/>
          </a:bodyPr>
          <a:lstStyle/>
          <a:p>
            <a:r>
              <a:rPr lang="en-US" dirty="0"/>
              <a:t>Nodes are all Singaporean individuals</a:t>
            </a:r>
          </a:p>
          <a:p>
            <a:r>
              <a:rPr lang="en-US" dirty="0"/>
              <a:t>Nodes names: person’s name</a:t>
            </a:r>
          </a:p>
          <a:p>
            <a:r>
              <a:rPr lang="en-US" dirty="0"/>
              <a:t>Nodes features: age, work, address, etc.</a:t>
            </a:r>
          </a:p>
          <a:p>
            <a:r>
              <a:rPr lang="en-US" dirty="0"/>
              <a:t>Node labels: (infected, not infected)</a:t>
            </a:r>
          </a:p>
          <a:p>
            <a:r>
              <a:rPr lang="en-US" dirty="0"/>
              <a:t>Edges indicate contact links between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CEEFA-8120-47B1-BD8A-4FF1E428F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86259"/>
          </a:xfrm>
        </p:spPr>
        <p:txBody>
          <a:bodyPr>
            <a:normAutofit/>
          </a:bodyPr>
          <a:lstStyle/>
          <a:p>
            <a:r>
              <a:rPr lang="en-US" dirty="0"/>
              <a:t>Edge features could be details related to the contact between individuals (work/leisure, cluster address, etc.)</a:t>
            </a:r>
          </a:p>
          <a:p>
            <a:r>
              <a:rPr lang="en-US" dirty="0"/>
              <a:t>Edge might be directed, to indicate the contagion direction</a:t>
            </a:r>
          </a:p>
          <a:p>
            <a:r>
              <a:rPr lang="en-US" dirty="0"/>
              <a:t>Edge labels are 1 if this contact led to an infection from one person/node to another, and 0 otherwise.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80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57AB-AF21-473D-9573-9D70CC86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contagion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3530-57D1-4978-A82C-048140B5B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6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application for such a COVID-19 contagion graph.</a:t>
            </a:r>
          </a:p>
          <a:p>
            <a:endParaRPr lang="en-US" dirty="0"/>
          </a:p>
          <a:p>
            <a:r>
              <a:rPr lang="en-US" b="1" dirty="0"/>
              <a:t>Contact tracing: </a:t>
            </a:r>
            <a:r>
              <a:rPr lang="en-US" dirty="0"/>
              <a:t>reconstructing the contagion links in the graph as close to the reality as possible.</a:t>
            </a:r>
          </a:p>
          <a:p>
            <a:r>
              <a:rPr lang="en-US" b="1" dirty="0"/>
              <a:t>Confinement and social distancing: </a:t>
            </a:r>
            <a:r>
              <a:rPr lang="en-US" dirty="0"/>
              <a:t>limiting the number of edges between nodes, to prevent contagion.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CEEFA-8120-47B1-BD8A-4FF1E428F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86259"/>
          </a:xfrm>
        </p:spPr>
        <p:txBody>
          <a:bodyPr>
            <a:normAutofit/>
          </a:bodyPr>
          <a:lstStyle/>
          <a:p>
            <a:r>
              <a:rPr lang="en-US" b="1" dirty="0"/>
              <a:t>Finding patient zero: </a:t>
            </a:r>
            <a:r>
              <a:rPr lang="en-US" dirty="0"/>
              <a:t>consists of looking for the one infected node that can reach all other infected nodes through infected edges.</a:t>
            </a:r>
          </a:p>
          <a:p>
            <a:r>
              <a:rPr lang="en-US" b="1" dirty="0"/>
              <a:t>Contagion inference: </a:t>
            </a:r>
            <a:r>
              <a:rPr lang="en-US" dirty="0"/>
              <a:t>attempt to predict the next infected person based on current graph state.</a:t>
            </a:r>
          </a:p>
          <a:p>
            <a:endParaRPr lang="en-US" dirty="0"/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83251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78087A-8D87-4195-85AD-B38A12B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4ADD2-9051-4BBC-B3E9-7EFFA05E98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graph theory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In mathematics, </a:t>
            </a:r>
            <a:r>
              <a:rPr lang="en-US" b="1" dirty="0">
                <a:solidFill>
                  <a:srgbClr val="00B050"/>
                </a:solidFill>
              </a:rPr>
              <a:t>graph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theory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is the study of </a:t>
            </a:r>
            <a:r>
              <a:rPr lang="en-US" b="1" dirty="0">
                <a:solidFill>
                  <a:srgbClr val="7030A0"/>
                </a:solidFill>
              </a:rPr>
              <a:t>graphs</a:t>
            </a:r>
            <a:r>
              <a:rPr lang="en-US" dirty="0"/>
              <a:t> objects, which are mathematical structures used to model pairwise relations between objects.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Graphs</a:t>
            </a:r>
            <a:r>
              <a:rPr lang="en-US" dirty="0"/>
              <a:t> are one of the principal objects of study in </a:t>
            </a:r>
            <a:r>
              <a:rPr lang="en-US" b="1" dirty="0"/>
              <a:t>discrete</a:t>
            </a:r>
            <a:r>
              <a:rPr lang="en-US" dirty="0"/>
              <a:t> </a:t>
            </a:r>
            <a:r>
              <a:rPr lang="en-US" b="1" dirty="0"/>
              <a:t>mathematics</a:t>
            </a:r>
            <a:r>
              <a:rPr lang="en-US" dirty="0"/>
              <a:t>.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3DA904-BD00-4838-9550-AF46A3B6037F}"/>
              </a:ext>
            </a:extLst>
          </p:cNvPr>
          <p:cNvCxnSpPr>
            <a:cxnSpLocks/>
            <a:stCxn id="33" idx="7"/>
            <a:endCxn id="32" idx="4"/>
          </p:cNvCxnSpPr>
          <p:nvPr/>
        </p:nvCxnSpPr>
        <p:spPr>
          <a:xfrm flipV="1">
            <a:off x="10650917" y="36353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C270C0-9CE5-4C21-8AD9-184E7E0F6A96}"/>
              </a:ext>
            </a:extLst>
          </p:cNvPr>
          <p:cNvCxnSpPr>
            <a:cxnSpLocks/>
            <a:stCxn id="19" idx="6"/>
            <a:endCxn id="30" idx="2"/>
          </p:cNvCxnSpPr>
          <p:nvPr/>
        </p:nvCxnSpPr>
        <p:spPr>
          <a:xfrm flipV="1">
            <a:off x="7257183" y="19075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0BDF53-48C6-4FD1-B80A-66C845B6536C}"/>
              </a:ext>
            </a:extLst>
          </p:cNvPr>
          <p:cNvCxnSpPr>
            <a:cxnSpLocks/>
            <a:stCxn id="31" idx="7"/>
            <a:endCxn id="30" idx="4"/>
          </p:cNvCxnSpPr>
          <p:nvPr/>
        </p:nvCxnSpPr>
        <p:spPr>
          <a:xfrm flipV="1">
            <a:off x="8798790" y="22275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309CC1-2E4F-4CD9-85D0-1C23038CC831}"/>
              </a:ext>
            </a:extLst>
          </p:cNvPr>
          <p:cNvCxnSpPr>
            <a:cxnSpLocks/>
            <a:stCxn id="30" idx="6"/>
            <a:endCxn id="32" idx="1"/>
          </p:cNvCxnSpPr>
          <p:nvPr/>
        </p:nvCxnSpPr>
        <p:spPr>
          <a:xfrm>
            <a:off x="9827325" y="19075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11811C-3B90-45B1-9524-F0ADB94803E1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 flipV="1">
            <a:off x="8892528" y="33153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/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/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/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/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/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996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6F6FF-636C-4130-A8D5-EA3E7BA2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graphs: a.k.a. Wikipedia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509951-713E-4EFA-9061-05C9395A0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792" y="1778886"/>
            <a:ext cx="9130776" cy="513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nowledge Graph - Wikipedia">
            <a:extLst>
              <a:ext uri="{FF2B5EF4-FFF2-40B4-BE49-F238E27FC236}">
                <a16:creationId xmlns:a16="http://schemas.microsoft.com/office/drawing/2014/main" id="{9F8585DF-965C-4974-876E-C733056E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143" y="1690688"/>
            <a:ext cx="3347397" cy="522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04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FC16-B798-475C-B0CD-57CE06BB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are graphs as well?!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9729-33A9-4271-A4D5-CCD11E264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63711"/>
          </a:xfrm>
        </p:spPr>
        <p:txBody>
          <a:bodyPr>
            <a:normAutofit/>
          </a:bodyPr>
          <a:lstStyle/>
          <a:p>
            <a:r>
              <a:rPr lang="en-US" dirty="0"/>
              <a:t>Yes, neural networks can also be modeled as directed graphs…</a:t>
            </a:r>
          </a:p>
          <a:p>
            <a:pPr lvl="1"/>
            <a:r>
              <a:rPr lang="en-US" dirty="0"/>
              <a:t>Nodes = neurons</a:t>
            </a:r>
          </a:p>
          <a:p>
            <a:pPr lvl="1"/>
            <a:r>
              <a:rPr lang="en-US" dirty="0"/>
              <a:t>Nodes features = logits, input/output nodes values, etc.</a:t>
            </a:r>
          </a:p>
          <a:p>
            <a:pPr lvl="1"/>
            <a:r>
              <a:rPr lang="en-US" dirty="0"/>
              <a:t>Edges = node connections (might be erased by dropout)</a:t>
            </a:r>
          </a:p>
          <a:p>
            <a:pPr lvl="1"/>
            <a:r>
              <a:rPr lang="en-US" dirty="0"/>
              <a:t>Edges features = weights, activation functions, propagation rules, etc.</a:t>
            </a:r>
          </a:p>
          <a:p>
            <a:pPr lvl="1"/>
            <a:r>
              <a:rPr lang="en-US" dirty="0"/>
              <a:t>Forward propagation and </a:t>
            </a:r>
            <a:r>
              <a:rPr lang="en-US" dirty="0" err="1"/>
              <a:t>backpragation</a:t>
            </a:r>
            <a:r>
              <a:rPr lang="en-US" dirty="0"/>
              <a:t> mechanisms…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A3FC781-3E2C-409B-B84B-B6AEAD269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0" t="10061" r="3260" b="-2637"/>
          <a:stretch/>
        </p:blipFill>
        <p:spPr bwMode="auto">
          <a:xfrm>
            <a:off x="7153569" y="1690688"/>
            <a:ext cx="4337705" cy="535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925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E4E8C-D6C5-4628-83FE-E675F0D9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problems on Graph 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D599-9512-4B89-9D9A-B0FB13153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Graph theory has many more open problems, which are currently unsolved.</a:t>
            </a:r>
          </a:p>
          <a:p>
            <a:r>
              <a:rPr lang="en-US" dirty="0"/>
              <a:t>Graph coloring</a:t>
            </a:r>
          </a:p>
          <a:p>
            <a:r>
              <a:rPr lang="en-US" dirty="0"/>
              <a:t>Radius and diameter of a graph</a:t>
            </a:r>
          </a:p>
          <a:p>
            <a:r>
              <a:rPr lang="en-GB" dirty="0"/>
              <a:t>Graph cycles detection</a:t>
            </a:r>
          </a:p>
          <a:p>
            <a:r>
              <a:rPr lang="en-GB" dirty="0"/>
              <a:t>Many other optimization problems on graphs…</a:t>
            </a:r>
          </a:p>
          <a:p>
            <a:r>
              <a:rPr lang="en-GB" dirty="0"/>
              <a:t>Stochasticity on Graphs…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E4831-03CD-4077-B7FB-280ED6811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28" y="152197"/>
            <a:ext cx="3210764" cy="3076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8263FC-768C-4810-908D-3CA4ADAD9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819580"/>
            <a:ext cx="3315067" cy="1882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9C1B7-C72C-48B4-B998-9BB06CFC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93" y="4902925"/>
            <a:ext cx="3869592" cy="180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9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3539" y="1825624"/>
            <a:ext cx="629877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Introduction to graph theory</a:t>
            </a:r>
          </a:p>
          <a:p>
            <a:r>
              <a:rPr lang="en-US" dirty="0"/>
              <a:t>Definitions for key concepts</a:t>
            </a:r>
          </a:p>
          <a:p>
            <a:r>
              <a:rPr lang="en-US" dirty="0"/>
              <a:t>A few practical applications for graph theory (social networks, neural networks, transport networks, molecular structures, 3D mappings, etc.)</a:t>
            </a:r>
          </a:p>
          <a:p>
            <a:endParaRPr lang="en-US" dirty="0"/>
          </a:p>
          <a:p>
            <a:r>
              <a:rPr lang="en-US" dirty="0"/>
              <a:t>Answers to challenges: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Luxburg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U. von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Luxburg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 Tutorial on Spectral Clustering. (refer to Chapter 3 of paper)</a:t>
            </a:r>
            <a:endParaRPr lang="en-US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3528A0-B463-4619-A8C9-7A8017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881" y="4165600"/>
            <a:ext cx="2175119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D mesh-triangles with different resolution (3D Modelling for ...">
            <a:extLst>
              <a:ext uri="{FF2B5EF4-FFF2-40B4-BE49-F238E27FC236}">
                <a16:creationId xmlns:a16="http://schemas.microsoft.com/office/drawing/2014/main" id="{FD7F4ABD-B82A-4844-A88E-364870B7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33" y="4144939"/>
            <a:ext cx="2632265" cy="271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FA231DB-42C1-46EF-84C1-AF316115C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" t="13875" r="1930" b="2059"/>
          <a:stretch/>
        </p:blipFill>
        <p:spPr bwMode="auto">
          <a:xfrm>
            <a:off x="6572315" y="80718"/>
            <a:ext cx="5585137" cy="387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300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6604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[Bondy1976] </a:t>
            </a:r>
            <a:r>
              <a:rPr lang="en-US" dirty="0" err="1"/>
              <a:t>Bondy</a:t>
            </a:r>
            <a:r>
              <a:rPr lang="en-US" dirty="0"/>
              <a:t> et al., “Graph Theory with applications”, 1976.</a:t>
            </a:r>
          </a:p>
          <a:p>
            <a:r>
              <a:rPr lang="en-US" dirty="0"/>
              <a:t>[Bondy2008] </a:t>
            </a:r>
            <a:r>
              <a:rPr lang="en-US" dirty="0" err="1"/>
              <a:t>Bondy</a:t>
            </a:r>
            <a:r>
              <a:rPr lang="en-US" dirty="0"/>
              <a:t> and Murty, “Graph Theory”, 2008.</a:t>
            </a:r>
          </a:p>
          <a:p>
            <a:r>
              <a:rPr lang="en-US" dirty="0"/>
              <a:t>[Medium1] “A Gentle Introduction To Graph Theory”, 2017.</a:t>
            </a:r>
            <a:br>
              <a:rPr lang="en-US" dirty="0"/>
            </a:br>
            <a:r>
              <a:rPr lang="en-US" dirty="0">
                <a:hlinkClick r:id="rId2"/>
              </a:rPr>
              <a:t>https://medium.com/basecs/a-gentle-introduction-to-graph-theory-77969829ead8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6604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</a:t>
            </a:r>
            <a:r>
              <a:rPr lang="en-US" dirty="0" err="1"/>
              <a:t>MiniMetro</a:t>
            </a:r>
            <a:r>
              <a:rPr lang="en-US" dirty="0"/>
              <a:t>] </a:t>
            </a:r>
            <a:r>
              <a:rPr lang="en-US" dirty="0" err="1"/>
              <a:t>MiniMetro</a:t>
            </a:r>
            <a:r>
              <a:rPr lang="en-US" dirty="0"/>
              <a:t> game, using graphs-based transportation/flow networks for urban planning (Web Demo, available on Steam/Phone)</a:t>
            </a:r>
            <a:br>
              <a:rPr lang="en-US" dirty="0"/>
            </a:br>
            <a:r>
              <a:rPr lang="en-US" dirty="0">
                <a:hlinkClick r:id="rId2"/>
              </a:rPr>
              <a:t>https://www.coolmathgames.com/0-mini-metro-london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5" name="Picture 4" descr="A map of a subway system&#10;&#10;Description automatically generated">
            <a:extLst>
              <a:ext uri="{FF2B5EF4-FFF2-40B4-BE49-F238E27FC236}">
                <a16:creationId xmlns:a16="http://schemas.microsoft.com/office/drawing/2014/main" id="{AF040107-076B-5F31-1FCD-E209F8236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910" y="3775399"/>
            <a:ext cx="5480179" cy="308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3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0ABFD6-6320-45F0-8D2A-C4960256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</a:t>
            </a:r>
            <a:r>
              <a:rPr lang="en-US"/>
              <a:t>of Practice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F592AB-1C83-2D36-1567-B3C0FAA18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a look at the </a:t>
            </a:r>
            <a:r>
              <a:rPr lang="en-US"/>
              <a:t>practice exercises!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7211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78087A-8D87-4195-85AD-B38A12B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a general and minimal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graph</a:t>
                </a:r>
                <a:r>
                  <a:rPr lang="en-US" b="1" dirty="0"/>
                  <a:t>):</a:t>
                </a:r>
                <a:r>
                  <a:rPr lang="en-US" dirty="0"/>
                  <a:t> A </a:t>
                </a:r>
                <a:r>
                  <a:rPr lang="en-US" b="1" dirty="0">
                    <a:solidFill>
                      <a:srgbClr val="7030A0"/>
                    </a:solidFill>
                  </a:rPr>
                  <a:t>graph</a:t>
                </a:r>
                <a:r>
                  <a:rPr lang="en-US" dirty="0"/>
                  <a:t> is a mathematical object, defined by an ordered pair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0070C0"/>
                    </a:solidFill>
                  </a:rPr>
                  <a:t>vertices </a:t>
                </a:r>
                <a:r>
                  <a:rPr lang="en-US" dirty="0"/>
                  <a:t>(also called </a:t>
                </a:r>
                <a:r>
                  <a:rPr lang="en-US" b="1" dirty="0"/>
                  <a:t>nodes</a:t>
                </a:r>
                <a:r>
                  <a:rPr lang="en-US" dirty="0"/>
                  <a:t> or </a:t>
                </a:r>
                <a:r>
                  <a:rPr lang="en-US" b="1" dirty="0"/>
                  <a:t>points</a:t>
                </a:r>
                <a:r>
                  <a:rPr lang="en-US" dirty="0"/>
                  <a:t>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 a set of </a:t>
                </a:r>
                <a:r>
                  <a:rPr lang="en-US" b="1" dirty="0">
                    <a:solidFill>
                      <a:srgbClr val="00B050"/>
                    </a:solidFill>
                  </a:rPr>
                  <a:t>edges </a:t>
                </a:r>
                <a:r>
                  <a:rPr lang="en-US" dirty="0"/>
                  <a:t>(also called </a:t>
                </a:r>
                <a:r>
                  <a:rPr lang="en-US" b="1" dirty="0"/>
                  <a:t>links</a:t>
                </a:r>
                <a:r>
                  <a:rPr lang="en-US" dirty="0"/>
                  <a:t> or </a:t>
                </a:r>
                <a:r>
                  <a:rPr lang="en-US" b="1" dirty="0"/>
                  <a:t>lines</a:t>
                </a:r>
                <a:r>
                  <a:rPr lang="en-US" dirty="0"/>
                  <a:t>), defined as a subset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|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err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 dirty="0" err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dirty="0" err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</m:d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 ∀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]}</m:t>
                    </m:r>
                  </m:oMath>
                </a14:m>
                <a:r>
                  <a:rPr lang="en-US" b="1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882" b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3DA904-BD00-4838-9550-AF46A3B6037F}"/>
              </a:ext>
            </a:extLst>
          </p:cNvPr>
          <p:cNvCxnSpPr>
            <a:cxnSpLocks/>
            <a:stCxn id="33" idx="7"/>
            <a:endCxn id="32" idx="4"/>
          </p:cNvCxnSpPr>
          <p:nvPr/>
        </p:nvCxnSpPr>
        <p:spPr>
          <a:xfrm flipV="1">
            <a:off x="10650917" y="36353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C270C0-9CE5-4C21-8AD9-184E7E0F6A96}"/>
              </a:ext>
            </a:extLst>
          </p:cNvPr>
          <p:cNvCxnSpPr>
            <a:cxnSpLocks/>
            <a:stCxn id="19" idx="6"/>
            <a:endCxn id="30" idx="2"/>
          </p:cNvCxnSpPr>
          <p:nvPr/>
        </p:nvCxnSpPr>
        <p:spPr>
          <a:xfrm flipV="1">
            <a:off x="7257183" y="19075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0BDF53-48C6-4FD1-B80A-66C845B6536C}"/>
              </a:ext>
            </a:extLst>
          </p:cNvPr>
          <p:cNvCxnSpPr>
            <a:cxnSpLocks/>
            <a:stCxn id="31" idx="7"/>
            <a:endCxn id="30" idx="4"/>
          </p:cNvCxnSpPr>
          <p:nvPr/>
        </p:nvCxnSpPr>
        <p:spPr>
          <a:xfrm flipV="1">
            <a:off x="8798790" y="22275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309CC1-2E4F-4CD9-85D0-1C23038CC831}"/>
              </a:ext>
            </a:extLst>
          </p:cNvPr>
          <p:cNvCxnSpPr>
            <a:cxnSpLocks/>
            <a:stCxn id="30" idx="6"/>
            <a:endCxn id="32" idx="1"/>
          </p:cNvCxnSpPr>
          <p:nvPr/>
        </p:nvCxnSpPr>
        <p:spPr>
          <a:xfrm>
            <a:off x="9827325" y="19075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11811C-3B90-45B1-9524-F0ADB94803E1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 flipV="1">
            <a:off x="8892528" y="33153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/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/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/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/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/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270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78087A-8D87-4195-85AD-B38A12B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Nodes definition and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39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70C0"/>
                    </a:solidFill>
                  </a:rPr>
                  <a:t>nodes</a:t>
                </a:r>
                <a:r>
                  <a:rPr lang="en-US" b="1" dirty="0"/>
                  <a:t>):</a:t>
                </a:r>
                <a:r>
                  <a:rPr lang="en-US" dirty="0"/>
                  <a:t> 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is a point in the </a:t>
                </a:r>
                <a:r>
                  <a:rPr lang="en-US" b="1" dirty="0">
                    <a:solidFill>
                      <a:srgbClr val="7030A0"/>
                    </a:solidFill>
                  </a:rPr>
                  <a:t>graph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</a:t>
                </a:r>
                <a:r>
                  <a:rPr lang="en-US" dirty="0"/>
                  <a:t> has a </a:t>
                </a:r>
                <a:r>
                  <a:rPr lang="en-US" b="1" dirty="0"/>
                  <a:t>name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which is used for indexing and differs from one node to another.</a:t>
                </a:r>
              </a:p>
              <a:p>
                <a:r>
                  <a:rPr lang="en-US" dirty="0"/>
                  <a:t>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</a:t>
                </a:r>
                <a:r>
                  <a:rPr lang="en-US" dirty="0"/>
                  <a:t> may also have </a:t>
                </a:r>
                <a:r>
                  <a:rPr lang="en-US" b="1" dirty="0"/>
                  <a:t>attributes</a:t>
                </a:r>
                <a:r>
                  <a:rPr lang="en-US" dirty="0"/>
                  <a:t>, for instance: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features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defined, for instance, as a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p>
                    </m:sSup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elements,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defining a class for the node.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3967"/>
              </a:xfrm>
              <a:blipFill>
                <a:blip r:embed="rId2"/>
                <a:stretch>
                  <a:fillRect l="-2471" t="-1980" r="-2824" b="-4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4CC3E3E-E573-477C-B93C-9C1ABD9F8E32}"/>
                  </a:ext>
                </a:extLst>
              </p:cNvPr>
              <p:cNvSpPr/>
              <p:nvPr/>
            </p:nvSpPr>
            <p:spPr>
              <a:xfrm>
                <a:off x="6651282" y="5778631"/>
                <a:ext cx="2511114" cy="958692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label: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4CC3E3E-E573-477C-B93C-9C1ABD9F8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282" y="5778631"/>
                <a:ext cx="2511114" cy="958692"/>
              </a:xfrm>
              <a:prstGeom prst="roundRect">
                <a:avLst/>
              </a:prstGeom>
              <a:blipFill>
                <a:blip r:embed="rId3"/>
                <a:stretch>
                  <a:fillRect b="-3529"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9D96468-3BE7-4EC3-883A-4646396CBE03}"/>
                  </a:ext>
                </a:extLst>
              </p:cNvPr>
              <p:cNvSpPr/>
              <p:nvPr/>
            </p:nvSpPr>
            <p:spPr>
              <a:xfrm>
                <a:off x="9959860" y="590305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9D96468-3BE7-4EC3-883A-4646396CB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860" y="590305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quals 1">
            <a:extLst>
              <a:ext uri="{FF2B5EF4-FFF2-40B4-BE49-F238E27FC236}">
                <a16:creationId xmlns:a16="http://schemas.microsoft.com/office/drawing/2014/main" id="{4DC591E4-312E-4AF2-913A-E75876E99AA7}"/>
              </a:ext>
            </a:extLst>
          </p:cNvPr>
          <p:cNvSpPr/>
          <p:nvPr/>
        </p:nvSpPr>
        <p:spPr>
          <a:xfrm>
            <a:off x="9241088" y="6035179"/>
            <a:ext cx="640080" cy="37582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7B3D2E-0B75-46AF-A9C2-0EA18E2282CD}"/>
              </a:ext>
            </a:extLst>
          </p:cNvPr>
          <p:cNvCxnSpPr>
            <a:cxnSpLocks/>
            <a:stCxn id="41" idx="7"/>
            <a:endCxn id="40" idx="4"/>
          </p:cNvCxnSpPr>
          <p:nvPr/>
        </p:nvCxnSpPr>
        <p:spPr>
          <a:xfrm flipV="1">
            <a:off x="10650917" y="36353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35EE88-4A12-468F-A16B-F096A688F2E3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 flipV="1">
            <a:off x="7257183" y="19075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E18432-C5AD-4C4C-AE21-BC115B87A94C}"/>
              </a:ext>
            </a:extLst>
          </p:cNvPr>
          <p:cNvCxnSpPr>
            <a:cxnSpLocks/>
            <a:stCxn id="39" idx="7"/>
            <a:endCxn id="38" idx="4"/>
          </p:cNvCxnSpPr>
          <p:nvPr/>
        </p:nvCxnSpPr>
        <p:spPr>
          <a:xfrm flipV="1">
            <a:off x="8798790" y="22275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2DAEFC-8AE6-4A42-86CE-76A7836EE3CC}"/>
              </a:ext>
            </a:extLst>
          </p:cNvPr>
          <p:cNvCxnSpPr>
            <a:cxnSpLocks/>
            <a:stCxn id="38" idx="6"/>
            <a:endCxn id="40" idx="1"/>
          </p:cNvCxnSpPr>
          <p:nvPr/>
        </p:nvCxnSpPr>
        <p:spPr>
          <a:xfrm>
            <a:off x="9827325" y="19075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25E770-CCFF-41F3-9358-EB97E051E947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 flipV="1">
            <a:off x="8892528" y="33153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791E87A-6CE9-4FF7-9040-A63BF11BB6EB}"/>
                  </a:ext>
                </a:extLst>
              </p:cNvPr>
              <p:cNvSpPr/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791E87A-6CE9-4FF7-9040-A63BF11BB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EBAC073-7FF8-47F1-8948-F82361A4AF35}"/>
                  </a:ext>
                </a:extLst>
              </p:cNvPr>
              <p:cNvSpPr/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EBAC073-7FF8-47F1-8948-F82361A4A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3FBAC25-E0CC-4090-9359-2BA68CA94AE0}"/>
                  </a:ext>
                </a:extLst>
              </p:cNvPr>
              <p:cNvSpPr/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3FBAC25-E0CC-4090-9359-2BA68CA94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8188B92-5DEF-4BFC-AF85-C3F5D6AB475C}"/>
                  </a:ext>
                </a:extLst>
              </p:cNvPr>
              <p:cNvSpPr/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8188B92-5DEF-4BFC-AF85-C3F5D6AB4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30FCD69-4C86-42C5-985F-1247838E8DC2}"/>
                  </a:ext>
                </a:extLst>
              </p:cNvPr>
              <p:cNvSpPr/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30FCD69-4C86-42C5-985F-1247838E8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58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(edges):</a:t>
                </a:r>
                <a:r>
                  <a:rPr lang="en-US" dirty="0"/>
                  <a:t> An</a:t>
                </a:r>
                <a:r>
                  <a:rPr lang="en-US" b="1" dirty="0">
                    <a:solidFill>
                      <a:srgbClr val="00B050"/>
                    </a:solidFill>
                  </a:rPr>
                  <a:t> edge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a connection from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If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, then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connected in the </a:t>
                </a:r>
                <a:r>
                  <a:rPr lang="en-US" b="1" dirty="0">
                    <a:solidFill>
                      <a:srgbClr val="7030A0"/>
                    </a:solidFill>
                  </a:rPr>
                  <a:t>graph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{(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351338"/>
              </a:xfrm>
              <a:blipFill>
                <a:blip r:embed="rId2"/>
                <a:stretch>
                  <a:fillRect l="-2128" t="-2241" r="-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97739B-34BC-4BBC-997E-CAB7C56967F5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764040" y="341857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3DAD81-847E-474E-A4CC-B3CCE0D45BD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370306" y="169068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0DE51-7513-475A-BE88-9979D91890E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911913" y="201072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F0670-E314-4FC9-A964-8298A0A122F0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940448" y="169068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F8052-1F20-4301-BE7B-ED65991AC63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9005651" y="309853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/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/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/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/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/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/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/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/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/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/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(4,5)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99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undirected graph</a:t>
                </a:r>
                <a:r>
                  <a:rPr lang="en-US" b="1" dirty="0"/>
                  <a:t>): </a:t>
                </a:r>
                <a:r>
                  <a:rPr lang="en-US" dirty="0"/>
                  <a:t>A </a:t>
                </a:r>
                <a:r>
                  <a:rPr lang="en-US" b="1" dirty="0">
                    <a:solidFill>
                      <a:srgbClr val="7030A0"/>
                    </a:solidFill>
                  </a:rPr>
                  <a:t>graph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7030A0"/>
                    </a:solidFill>
                  </a:rPr>
                  <a:t>undirected</a:t>
                </a:r>
                <a:r>
                  <a:rPr lang="en-US" dirty="0"/>
                  <a:t>, if connections go both ways.</a:t>
                </a:r>
              </a:p>
              <a:p>
                <a:r>
                  <a:rPr lang="en-US" b="1" dirty="0"/>
                  <a:t>Undirected property:</a:t>
                </a:r>
                <a:r>
                  <a:rPr lang="en-US" dirty="0"/>
                  <a:t> “if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then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”.</a:t>
                </a:r>
              </a:p>
              <a:p>
                <a:r>
                  <a:rPr lang="en-US" dirty="0"/>
                  <a:t>Our example is an undirected graph, and the edges set writes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{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/>
                  <a:t>Or, to avoid redundancy,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 {(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  <a:blipFill>
                <a:blip r:embed="rId2"/>
                <a:stretch>
                  <a:fillRect l="-2008" t="-2616" r="-15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97739B-34BC-4BBC-997E-CAB7C56967F5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764040" y="341857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3DAD81-847E-474E-A4CC-B3CCE0D45BD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370306" y="169068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0DE51-7513-475A-BE88-9979D91890E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911913" y="201072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F0670-E314-4FC9-A964-8298A0A122F0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940448" y="169068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F8052-1F20-4301-BE7B-ED65991AC63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9005651" y="309853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/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/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/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/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/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/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/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/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/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/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(4,5)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673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an undirected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An examples of an undirected graph is… </a:t>
                </a:r>
                <a:r>
                  <a:rPr lang="en-US" b="1" dirty="0"/>
                  <a:t>Facebook!</a:t>
                </a:r>
              </a:p>
              <a:p>
                <a:r>
                  <a:rPr lang="en-US" dirty="0"/>
                  <a:t>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simply consists of a Facebook user, and its features are user data.</a:t>
                </a:r>
              </a:p>
              <a:p>
                <a:r>
                  <a:rPr lang="en-US" dirty="0"/>
                  <a:t>If two users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are friends, then there exist an </a:t>
                </a:r>
                <a:r>
                  <a:rPr lang="en-US" b="1" dirty="0">
                    <a:solidFill>
                      <a:srgbClr val="00B050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connecting both users.</a:t>
                </a:r>
              </a:p>
              <a:p>
                <a:r>
                  <a:rPr lang="en-US" b="1" dirty="0"/>
                  <a:t>Undirected property:</a:t>
                </a:r>
                <a:r>
                  <a:rPr lang="en-US" dirty="0"/>
                  <a:t> “if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then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”.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  <a:blipFill>
                <a:blip r:embed="rId2"/>
                <a:stretch>
                  <a:fillRect l="-2128" t="-1983" r="-15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BA3EB7D-B60F-49E1-BB0F-1D5F9601A691}"/>
                  </a:ext>
                </a:extLst>
              </p:cNvPr>
              <p:cNvSpPr/>
              <p:nvPr/>
            </p:nvSpPr>
            <p:spPr>
              <a:xfrm>
                <a:off x="7829632" y="1835053"/>
                <a:ext cx="3699349" cy="15939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User ID</a:t>
                </a: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(user first name, user family name, date of birth, age, etc.)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BA3EB7D-B60F-49E1-BB0F-1D5F9601A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632" y="1835053"/>
                <a:ext cx="3699349" cy="159394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ésultat de recherche d'images pour &quot;facebook logo&quot;">
            <a:extLst>
              <a:ext uri="{FF2B5EF4-FFF2-40B4-BE49-F238E27FC236}">
                <a16:creationId xmlns:a16="http://schemas.microsoft.com/office/drawing/2014/main" id="{F969F740-BE57-403C-97B8-C40BB64C0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294" y="230188"/>
            <a:ext cx="2484748" cy="125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385641-DADB-4E92-8625-4FE3F65CB3A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8859741" y="444331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A000FB-4218-480A-A6B1-8126571620D5}"/>
              </a:ext>
            </a:extLst>
          </p:cNvPr>
          <p:cNvCxnSpPr>
            <a:cxnSpLocks/>
            <a:stCxn id="10" idx="7"/>
            <a:endCxn id="9" idx="4"/>
          </p:cNvCxnSpPr>
          <p:nvPr/>
        </p:nvCxnSpPr>
        <p:spPr>
          <a:xfrm flipV="1">
            <a:off x="10401348" y="476335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D8ABD37-8345-4766-A10F-EF9D3254DE16}"/>
                  </a:ext>
                </a:extLst>
              </p:cNvPr>
              <p:cNvSpPr/>
              <p:nvPr/>
            </p:nvSpPr>
            <p:spPr>
              <a:xfrm>
                <a:off x="8219661" y="436898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D8ABD37-8345-4766-A10F-EF9D3254D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661" y="436898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528057C-A1EC-415E-AA12-4CBF05A1C3BE}"/>
                  </a:ext>
                </a:extLst>
              </p:cNvPr>
              <p:cNvSpPr/>
              <p:nvPr/>
            </p:nvSpPr>
            <p:spPr>
              <a:xfrm>
                <a:off x="10789803" y="412327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528057C-A1EC-415E-AA12-4CBF05A1C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803" y="4123275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495814-9D70-4FDF-ADEC-68DC110DDE32}"/>
                  </a:ext>
                </a:extLst>
              </p:cNvPr>
              <p:cNvSpPr/>
              <p:nvPr/>
            </p:nvSpPr>
            <p:spPr>
              <a:xfrm>
                <a:off x="9855006" y="580761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495814-9D70-4FDF-ADEC-68DC110DD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006" y="5807618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0DD614-774C-49E0-8F4A-F8F7BBBD35F7}"/>
                  </a:ext>
                </a:extLst>
              </p:cNvPr>
              <p:cNvSpPr txBox="1"/>
              <p:nvPr/>
            </p:nvSpPr>
            <p:spPr>
              <a:xfrm>
                <a:off x="9152541" y="4148111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0DD614-774C-49E0-8F4A-F8F7BBBD3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541" y="4148111"/>
                <a:ext cx="87814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26919-F710-4CF1-BC0D-A5E47B6359C5}"/>
                  </a:ext>
                </a:extLst>
              </p:cNvPr>
              <p:cNvSpPr txBox="1"/>
              <p:nvPr/>
            </p:nvSpPr>
            <p:spPr>
              <a:xfrm>
                <a:off x="10056012" y="5012351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26919-F710-4CF1-BC0D-A5E47B635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012" y="5012351"/>
                <a:ext cx="878148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002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2591</TotalTime>
  <Words>2987</Words>
  <Application>Microsoft Office PowerPoint</Application>
  <PresentationFormat>Widescreen</PresentationFormat>
  <Paragraphs>409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50.039 Theory and Practice of Deep Learning W9-S2 Pre-Reading on Graph Theory</vt:lpstr>
      <vt:lpstr>About this pre-reading</vt:lpstr>
      <vt:lpstr>Outline</vt:lpstr>
      <vt:lpstr>Graph theory</vt:lpstr>
      <vt:lpstr>Graphs: a general and minimal definition</vt:lpstr>
      <vt:lpstr>Nodes definition and attributes</vt:lpstr>
      <vt:lpstr>Edges definition</vt:lpstr>
      <vt:lpstr>Undirected graph definition</vt:lpstr>
      <vt:lpstr>Examples of an undirected graph</vt:lpstr>
      <vt:lpstr>Directed graph definition</vt:lpstr>
      <vt:lpstr>Examples of a directed graph</vt:lpstr>
      <vt:lpstr>Edges set and adjacency matrix</vt:lpstr>
      <vt:lpstr>Edges set and adjacency matrix</vt:lpstr>
      <vt:lpstr>Edges set and adjacency matrix</vt:lpstr>
      <vt:lpstr>Edges set and adjacency matrix</vt:lpstr>
      <vt:lpstr>Edges set and adjacency matrix</vt:lpstr>
      <vt:lpstr>Degree of a node and degree matrix</vt:lpstr>
      <vt:lpstr>Degree of a node and degree matrix</vt:lpstr>
      <vt:lpstr>In-degree/out-degree of a node</vt:lpstr>
      <vt:lpstr>In-degree/out-degree of a node</vt:lpstr>
      <vt:lpstr>In-degree/out-degree of a node</vt:lpstr>
      <vt:lpstr>Degree of a graph</vt:lpstr>
      <vt:lpstr>Laplacian matrix (undirected graphs)</vt:lpstr>
      <vt:lpstr>Challenges (for the brave only – out of class)</vt:lpstr>
      <vt:lpstr>Challenges (for the brave only – out of class)</vt:lpstr>
      <vt:lpstr>Challenges (for the brave only – out of class)</vt:lpstr>
      <vt:lpstr>Challenges (for the brave only – out of class)</vt:lpstr>
      <vt:lpstr>Reachability in a graph</vt:lpstr>
      <vt:lpstr>Distances in a graph: hops/jumps</vt:lpstr>
      <vt:lpstr>Distances in a graph: hops/jumps</vt:lpstr>
      <vt:lpstr>Distances in a graph: hops/jumps</vt:lpstr>
      <vt:lpstr>Edge attributes</vt:lpstr>
      <vt:lpstr>Some illustrative examples</vt:lpstr>
      <vt:lpstr>Distances in a graph: using edge features</vt:lpstr>
      <vt:lpstr>Traveling salesman problem</vt:lpstr>
      <vt:lpstr>Distances in a graph: an images example</vt:lpstr>
      <vt:lpstr>COVID-19 contagion graph</vt:lpstr>
      <vt:lpstr>COVID-19 contagion graph</vt:lpstr>
      <vt:lpstr>COVID-19 contagion graph</vt:lpstr>
      <vt:lpstr>Knowledge graphs: a.k.a. Wikipedia</vt:lpstr>
      <vt:lpstr>Neural Networks are graphs as well?!</vt:lpstr>
      <vt:lpstr>More problems on Graph Theory</vt:lpstr>
      <vt:lpstr>Conclusion</vt:lpstr>
      <vt:lpstr>Learn more about these topics</vt:lpstr>
      <vt:lpstr>Learn more about these topics</vt:lpstr>
      <vt:lpstr>A bit of 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153</cp:revision>
  <dcterms:created xsi:type="dcterms:W3CDTF">2021-03-10T09:35:15Z</dcterms:created>
  <dcterms:modified xsi:type="dcterms:W3CDTF">2025-01-07T16:09:23Z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2022-10-19T06:17:29Z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6bd198fa-470d-41ca-93ef-17082abeb35c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